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28"/>
  </p:notesMasterIdLst>
  <p:handoutMasterIdLst>
    <p:handoutMasterId r:id="rId29"/>
  </p:handoutMasterIdLst>
  <p:sldIdLst>
    <p:sldId id="323" r:id="rId2"/>
    <p:sldId id="289" r:id="rId3"/>
    <p:sldId id="295" r:id="rId4"/>
    <p:sldId id="301" r:id="rId5"/>
    <p:sldId id="258" r:id="rId6"/>
    <p:sldId id="319" r:id="rId7"/>
    <p:sldId id="310" r:id="rId8"/>
    <p:sldId id="316" r:id="rId9"/>
    <p:sldId id="306" r:id="rId10"/>
    <p:sldId id="296" r:id="rId11"/>
    <p:sldId id="300" r:id="rId12"/>
    <p:sldId id="272" r:id="rId13"/>
    <p:sldId id="285" r:id="rId14"/>
    <p:sldId id="317" r:id="rId15"/>
    <p:sldId id="314" r:id="rId16"/>
    <p:sldId id="318" r:id="rId17"/>
    <p:sldId id="290" r:id="rId18"/>
    <p:sldId id="324" r:id="rId19"/>
    <p:sldId id="332" r:id="rId20"/>
    <p:sldId id="325" r:id="rId21"/>
    <p:sldId id="326" r:id="rId22"/>
    <p:sldId id="327" r:id="rId23"/>
    <p:sldId id="328" r:id="rId24"/>
    <p:sldId id="329" r:id="rId25"/>
    <p:sldId id="330" r:id="rId26"/>
    <p:sldId id="33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A18"/>
    <a:srgbClr val="A53010"/>
    <a:srgbClr val="F7F9EF"/>
    <a:srgbClr val="F7F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1933" autoAdjust="0"/>
  </p:normalViewPr>
  <p:slideViewPr>
    <p:cSldViewPr snapToGrid="0">
      <p:cViewPr varScale="1">
        <p:scale>
          <a:sx n="103" d="100"/>
          <a:sy n="103" d="100"/>
        </p:scale>
        <p:origin x="216"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4798584959488"/>
          <c:y val="6.6288835988524683E-2"/>
          <c:w val="0.82946650690402834"/>
          <c:h val="0.71143716047122019"/>
        </c:manualLayout>
      </c:layout>
      <c:scatterChart>
        <c:scatterStyle val="lineMarker"/>
        <c:varyColors val="0"/>
        <c:ser>
          <c:idx val="0"/>
          <c:order val="0"/>
          <c:tx>
            <c:strRef>
              <c:f>Sheet1!$B$1</c:f>
              <c:strCache>
                <c:ptCount val="1"/>
                <c:pt idx="0">
                  <c:v>Absorbance</c:v>
                </c:pt>
              </c:strCache>
            </c:strRef>
          </c:tx>
          <c:spPr>
            <a:ln w="28575">
              <a:noFill/>
            </a:ln>
          </c:spPr>
          <c:dLbls>
            <c:dLbl>
              <c:idx val="0"/>
              <c:tx>
                <c:rich>
                  <a:bodyPr/>
                  <a:lstStyle/>
                  <a:p>
                    <a:r>
                      <a:rPr lang="en-US" sz="1200" dirty="0"/>
                      <a:t>(2, 0.24)</a:t>
                    </a:r>
                  </a:p>
                </c:rich>
              </c:tx>
              <c:dLblPos val="r"/>
              <c:showLegendKey val="0"/>
              <c:showVal val="1"/>
              <c:showCatName val="1"/>
              <c:showSerName val="0"/>
              <c:showPercent val="0"/>
              <c:showBubbleSize val="0"/>
              <c:extLst>
                <c:ext xmlns:c15="http://schemas.microsoft.com/office/drawing/2012/chart" uri="{CE6537A1-D6FC-4f65-9D91-7224C49458BB}"/>
              </c:extLst>
            </c:dLbl>
            <c:dLbl>
              <c:idx val="1"/>
              <c:layout>
                <c:manualLayout>
                  <c:x val="-2.1164021164021165E-3"/>
                  <c:y val="-2.37150016992639E-2"/>
                </c:manualLayout>
              </c:layout>
              <c:tx>
                <c:rich>
                  <a:bodyPr/>
                  <a:lstStyle/>
                  <a:p>
                    <a:r>
                      <a:rPr lang="en-US" sz="1200"/>
                      <a:t>(4, 0.31)</a:t>
                    </a:r>
                  </a:p>
                </c:rich>
              </c:tx>
              <c:dLblPos val="r"/>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0"/>
                  <c:y val="-2.37150016992639E-2"/>
                </c:manualLayout>
              </c:layout>
              <c:tx>
                <c:rich>
                  <a:bodyPr/>
                  <a:lstStyle/>
                  <a:p>
                    <a:r>
                      <a:rPr lang="en-US" sz="1200"/>
                      <a:t>(8, 0.51)</a:t>
                    </a:r>
                    <a:endParaRPr lang="en-US"/>
                  </a:p>
                </c:rich>
              </c:tx>
              <c:dLblPos val="r"/>
              <c:showLegendKey val="0"/>
              <c:showVal val="1"/>
              <c:showCatName val="1"/>
              <c:showSerName val="0"/>
              <c:showPercent val="0"/>
              <c:showBubbleSize val="0"/>
              <c:extLst>
                <c:ext xmlns:c15="http://schemas.microsoft.com/office/drawing/2012/chart" uri="{CE6537A1-D6FC-4f65-9D91-7224C49458BB}"/>
              </c:extLst>
            </c:dLbl>
            <c:dLbl>
              <c:idx val="4"/>
              <c:layout>
                <c:manualLayout>
                  <c:x val="0"/>
                  <c:y val="-4.4042146012918656E-2"/>
                </c:manualLayout>
              </c:layout>
              <c:tx>
                <c:rich>
                  <a:bodyPr/>
                  <a:lstStyle/>
                  <a:p>
                    <a:r>
                      <a:rPr lang="en-US" sz="1200"/>
                      <a:t>(10, 0.59)</a:t>
                    </a:r>
                    <a:endParaRPr lang="en-US"/>
                  </a:p>
                </c:rich>
              </c:tx>
              <c:dLblPos val="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2</c:v>
                </c:pt>
                <c:pt idx="1">
                  <c:v>4</c:v>
                </c:pt>
                <c:pt idx="3">
                  <c:v>8</c:v>
                </c:pt>
                <c:pt idx="4">
                  <c:v>10</c:v>
                </c:pt>
              </c:numCache>
            </c:numRef>
          </c:xVal>
          <c:yVal>
            <c:numRef>
              <c:f>Sheet1!$B$2:$B$6</c:f>
              <c:numCache>
                <c:formatCode>General</c:formatCode>
                <c:ptCount val="5"/>
                <c:pt idx="0">
                  <c:v>0.24</c:v>
                </c:pt>
                <c:pt idx="1">
                  <c:v>0.31</c:v>
                </c:pt>
                <c:pt idx="3">
                  <c:v>0.51</c:v>
                </c:pt>
                <c:pt idx="4">
                  <c:v>0.59</c:v>
                </c:pt>
              </c:numCache>
            </c:numRef>
          </c:yVal>
          <c:smooth val="0"/>
        </c:ser>
        <c:dLbls>
          <c:dLblPos val="r"/>
          <c:showLegendKey val="0"/>
          <c:showVal val="1"/>
          <c:showCatName val="1"/>
          <c:showSerName val="0"/>
          <c:showPercent val="0"/>
          <c:showBubbleSize val="0"/>
        </c:dLbls>
        <c:axId val="201379392"/>
        <c:axId val="201379000"/>
      </c:scatterChart>
      <c:valAx>
        <c:axId val="201379392"/>
        <c:scaling>
          <c:orientation val="minMax"/>
        </c:scaling>
        <c:delete val="0"/>
        <c:axPos val="b"/>
        <c:title>
          <c:tx>
            <c:rich>
              <a:bodyPr/>
              <a:lstStyle/>
              <a:p>
                <a:pPr>
                  <a:defRPr/>
                </a:pPr>
                <a:r>
                  <a:rPr lang="en-US" sz="1400" dirty="0" smtClean="0"/>
                  <a:t>Capsaicin</a:t>
                </a:r>
                <a:endParaRPr lang="en-US" sz="1400" dirty="0"/>
              </a:p>
              <a:p>
                <a:pPr>
                  <a:defRPr/>
                </a:pPr>
                <a:r>
                  <a:rPr lang="en-US" dirty="0" smtClean="0"/>
                  <a:t>mg/L</a:t>
                </a:r>
                <a:endParaRPr lang="en-US" dirty="0"/>
              </a:p>
            </c:rich>
          </c:tx>
          <c:overlay val="0"/>
        </c:title>
        <c:numFmt formatCode="General" sourceLinked="1"/>
        <c:majorTickMark val="out"/>
        <c:minorTickMark val="none"/>
        <c:tickLblPos val="nextTo"/>
        <c:crossAx val="201379000"/>
        <c:crosses val="autoZero"/>
        <c:crossBetween val="midCat"/>
      </c:valAx>
      <c:valAx>
        <c:axId val="201379000"/>
        <c:scaling>
          <c:orientation val="minMax"/>
        </c:scaling>
        <c:delete val="0"/>
        <c:axPos val="l"/>
        <c:majorGridlines/>
        <c:title>
          <c:tx>
            <c:rich>
              <a:bodyPr/>
              <a:lstStyle/>
              <a:p>
                <a:pPr>
                  <a:defRPr/>
                </a:pPr>
                <a:r>
                  <a:rPr lang="en-US" sz="1400"/>
                  <a:t>Absorbance</a:t>
                </a:r>
              </a:p>
            </c:rich>
          </c:tx>
          <c:overlay val="0"/>
        </c:title>
        <c:numFmt formatCode="General" sourceLinked="1"/>
        <c:majorTickMark val="out"/>
        <c:minorTickMark val="none"/>
        <c:tickLblPos val="nextTo"/>
        <c:crossAx val="201379392"/>
        <c:crosses val="autoZero"/>
        <c:crossBetween val="midCat"/>
      </c:valAx>
      <c:spPr>
        <a:solidFill>
          <a:schemeClr val="accent1">
            <a:lumMod val="20000"/>
            <a:lumOff val="80000"/>
          </a:schemeClr>
        </a:solidFill>
      </c:spPr>
    </c:plotArea>
    <c:plotVisOnly val="1"/>
    <c:dispBlanksAs val="gap"/>
    <c:showDLblsOverMax val="0"/>
  </c:chart>
  <c:spPr>
    <a:solidFill>
      <a:schemeClr val="tx2">
        <a:lumMod val="40000"/>
        <a:lumOff val="60000"/>
      </a:schemeClr>
    </a:solidFill>
    <a:ln w="38100">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8E9B1-BEC6-4DCB-B3C8-478DDE3A8DD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F34DFCD-F7F7-4414-BC1D-A71705AAF7B0}">
      <dgm:prSet phldrT="[Text]" custT="1"/>
      <dgm:spPr/>
      <dgm:t>
        <a:bodyPr/>
        <a:lstStyle/>
        <a:p>
          <a:r>
            <a:rPr lang="en-US" sz="2000" b="1" dirty="0" smtClean="0"/>
            <a:t>Middle/High Schools</a:t>
          </a:r>
          <a:endParaRPr lang="en-US" sz="2000" b="1" dirty="0"/>
        </a:p>
      </dgm:t>
    </dgm:pt>
    <dgm:pt modelId="{85C0C5FC-D2B8-4249-8CD0-98368C292DCB}" type="parTrans" cxnId="{C06BAC8D-16F5-471C-AB2C-BE6670706173}">
      <dgm:prSet/>
      <dgm:spPr/>
      <dgm:t>
        <a:bodyPr/>
        <a:lstStyle/>
        <a:p>
          <a:endParaRPr lang="en-US"/>
        </a:p>
      </dgm:t>
    </dgm:pt>
    <dgm:pt modelId="{80C02198-A630-4037-9DEA-2917934A9369}" type="sibTrans" cxnId="{C06BAC8D-16F5-471C-AB2C-BE6670706173}">
      <dgm:prSet/>
      <dgm:spPr/>
      <dgm:t>
        <a:bodyPr/>
        <a:lstStyle/>
        <a:p>
          <a:endParaRPr lang="en-US" dirty="0"/>
        </a:p>
      </dgm:t>
    </dgm:pt>
    <dgm:pt modelId="{93A572ED-3102-43E4-B86C-16BDB4D07534}">
      <dgm:prSet phldrT="[Text]" custT="1"/>
      <dgm:spPr/>
      <dgm:t>
        <a:bodyPr/>
        <a:lstStyle/>
        <a:p>
          <a:r>
            <a:rPr lang="en-US" sz="2000" b="1" dirty="0" smtClean="0"/>
            <a:t>Colleges/Universities/</a:t>
          </a:r>
        </a:p>
        <a:p>
          <a:r>
            <a:rPr lang="en-US" sz="2000" b="1" dirty="0" smtClean="0"/>
            <a:t>Workforce certification</a:t>
          </a:r>
          <a:endParaRPr lang="en-US" sz="2000" b="1" dirty="0"/>
        </a:p>
      </dgm:t>
    </dgm:pt>
    <dgm:pt modelId="{6BD8467A-4BE3-4B0D-9E4E-F00AA2E30972}" type="parTrans" cxnId="{531E7352-F52E-4832-A85F-1A79A868E694}">
      <dgm:prSet/>
      <dgm:spPr/>
      <dgm:t>
        <a:bodyPr/>
        <a:lstStyle/>
        <a:p>
          <a:endParaRPr lang="en-US"/>
        </a:p>
      </dgm:t>
    </dgm:pt>
    <dgm:pt modelId="{863A9BED-8F13-4160-B694-AC9B8530C235}" type="sibTrans" cxnId="{531E7352-F52E-4832-A85F-1A79A868E694}">
      <dgm:prSet/>
      <dgm:spPr/>
      <dgm:t>
        <a:bodyPr/>
        <a:lstStyle/>
        <a:p>
          <a:endParaRPr lang="en-US" dirty="0"/>
        </a:p>
      </dgm:t>
    </dgm:pt>
    <dgm:pt modelId="{EB3B145C-324C-473A-A6B4-E30598A8A351}">
      <dgm:prSet phldrT="[Text]" custT="1"/>
      <dgm:spPr/>
      <dgm:t>
        <a:bodyPr/>
        <a:lstStyle/>
        <a:p>
          <a:r>
            <a:rPr lang="en-US" sz="2000" b="1" dirty="0" smtClean="0"/>
            <a:t>Industries/ Academics</a:t>
          </a:r>
          <a:endParaRPr lang="en-US" sz="2000" b="1" dirty="0"/>
        </a:p>
      </dgm:t>
    </dgm:pt>
    <dgm:pt modelId="{5698789A-0B80-4175-9350-1B587F767463}" type="parTrans" cxnId="{C9648B42-7A81-470C-8B57-812B9F21E11B}">
      <dgm:prSet/>
      <dgm:spPr/>
      <dgm:t>
        <a:bodyPr/>
        <a:lstStyle/>
        <a:p>
          <a:endParaRPr lang="en-US"/>
        </a:p>
      </dgm:t>
    </dgm:pt>
    <dgm:pt modelId="{586EAED1-3F17-4A56-AE47-4857DCC261EA}" type="sibTrans" cxnId="{C9648B42-7A81-470C-8B57-812B9F21E11B}">
      <dgm:prSet/>
      <dgm:spPr/>
      <dgm:t>
        <a:bodyPr/>
        <a:lstStyle/>
        <a:p>
          <a:endParaRPr lang="en-US"/>
        </a:p>
      </dgm:t>
    </dgm:pt>
    <dgm:pt modelId="{73F02C83-BF12-41B1-A90E-E11827E0E2AE}" type="pres">
      <dgm:prSet presAssocID="{1338E9B1-BEC6-4DCB-B3C8-478DDE3A8DDB}" presName="Name0" presStyleCnt="0">
        <dgm:presLayoutVars>
          <dgm:dir/>
          <dgm:resizeHandles val="exact"/>
        </dgm:presLayoutVars>
      </dgm:prSet>
      <dgm:spPr/>
      <dgm:t>
        <a:bodyPr/>
        <a:lstStyle/>
        <a:p>
          <a:endParaRPr lang="en-US"/>
        </a:p>
      </dgm:t>
    </dgm:pt>
    <dgm:pt modelId="{2FB89EE8-5D00-474B-818D-B2B91A05EE0B}" type="pres">
      <dgm:prSet presAssocID="{6F34DFCD-F7F7-4414-BC1D-A71705AAF7B0}" presName="node" presStyleLbl="node1" presStyleIdx="0" presStyleCnt="3" custScaleY="55434">
        <dgm:presLayoutVars>
          <dgm:bulletEnabled val="1"/>
        </dgm:presLayoutVars>
      </dgm:prSet>
      <dgm:spPr/>
      <dgm:t>
        <a:bodyPr/>
        <a:lstStyle/>
        <a:p>
          <a:endParaRPr lang="en-US"/>
        </a:p>
      </dgm:t>
    </dgm:pt>
    <dgm:pt modelId="{287D73E4-5736-4A58-A15E-6CEAF13FF4B4}" type="pres">
      <dgm:prSet presAssocID="{80C02198-A630-4037-9DEA-2917934A9369}" presName="sibTrans" presStyleLbl="sibTrans2D1" presStyleIdx="0" presStyleCnt="2"/>
      <dgm:spPr/>
      <dgm:t>
        <a:bodyPr/>
        <a:lstStyle/>
        <a:p>
          <a:endParaRPr lang="en-US"/>
        </a:p>
      </dgm:t>
    </dgm:pt>
    <dgm:pt modelId="{F95ACFD5-5FBB-4837-A836-C50EA9E8C25F}" type="pres">
      <dgm:prSet presAssocID="{80C02198-A630-4037-9DEA-2917934A9369}" presName="connectorText" presStyleLbl="sibTrans2D1" presStyleIdx="0" presStyleCnt="2"/>
      <dgm:spPr/>
      <dgm:t>
        <a:bodyPr/>
        <a:lstStyle/>
        <a:p>
          <a:endParaRPr lang="en-US"/>
        </a:p>
      </dgm:t>
    </dgm:pt>
    <dgm:pt modelId="{CCD09BDA-E612-4EF9-8090-C0C3BB17E175}" type="pres">
      <dgm:prSet presAssocID="{93A572ED-3102-43E4-B86C-16BDB4D07534}" presName="node" presStyleLbl="node1" presStyleIdx="1" presStyleCnt="3" custScaleX="222249" custScaleY="65876" custLinFactNeighborX="117" custLinFactNeighborY="-774">
        <dgm:presLayoutVars>
          <dgm:bulletEnabled val="1"/>
        </dgm:presLayoutVars>
      </dgm:prSet>
      <dgm:spPr/>
      <dgm:t>
        <a:bodyPr/>
        <a:lstStyle/>
        <a:p>
          <a:endParaRPr lang="en-US"/>
        </a:p>
      </dgm:t>
    </dgm:pt>
    <dgm:pt modelId="{73DA71FE-3B86-4C05-9467-9FF25E51C1EE}" type="pres">
      <dgm:prSet presAssocID="{863A9BED-8F13-4160-B694-AC9B8530C235}" presName="sibTrans" presStyleLbl="sibTrans2D1" presStyleIdx="1" presStyleCnt="2"/>
      <dgm:spPr/>
      <dgm:t>
        <a:bodyPr/>
        <a:lstStyle/>
        <a:p>
          <a:endParaRPr lang="en-US"/>
        </a:p>
      </dgm:t>
    </dgm:pt>
    <dgm:pt modelId="{9AA0ED59-769B-4ECD-B6F5-CC05FB973883}" type="pres">
      <dgm:prSet presAssocID="{863A9BED-8F13-4160-B694-AC9B8530C235}" presName="connectorText" presStyleLbl="sibTrans2D1" presStyleIdx="1" presStyleCnt="2"/>
      <dgm:spPr/>
      <dgm:t>
        <a:bodyPr/>
        <a:lstStyle/>
        <a:p>
          <a:endParaRPr lang="en-US"/>
        </a:p>
      </dgm:t>
    </dgm:pt>
    <dgm:pt modelId="{35A44AA7-B033-4550-9CDA-036F6C1ED7DA}" type="pres">
      <dgm:prSet presAssocID="{EB3B145C-324C-473A-A6B4-E30598A8A351}" presName="node" presStyleLbl="node1" presStyleIdx="2" presStyleCnt="3" custScaleY="53884">
        <dgm:presLayoutVars>
          <dgm:bulletEnabled val="1"/>
        </dgm:presLayoutVars>
      </dgm:prSet>
      <dgm:spPr/>
      <dgm:t>
        <a:bodyPr/>
        <a:lstStyle/>
        <a:p>
          <a:endParaRPr lang="en-US"/>
        </a:p>
      </dgm:t>
    </dgm:pt>
  </dgm:ptLst>
  <dgm:cxnLst>
    <dgm:cxn modelId="{39428572-2FD3-4051-A255-EC3237A5B3AD}" type="presOf" srcId="{93A572ED-3102-43E4-B86C-16BDB4D07534}" destId="{CCD09BDA-E612-4EF9-8090-C0C3BB17E175}" srcOrd="0" destOrd="0" presId="urn:microsoft.com/office/officeart/2005/8/layout/process1"/>
    <dgm:cxn modelId="{F477F325-13DD-4E46-8B37-64CA7EFF83A0}" type="presOf" srcId="{863A9BED-8F13-4160-B694-AC9B8530C235}" destId="{9AA0ED59-769B-4ECD-B6F5-CC05FB973883}" srcOrd="1" destOrd="0" presId="urn:microsoft.com/office/officeart/2005/8/layout/process1"/>
    <dgm:cxn modelId="{E2904A6C-DF28-4982-84C0-5F150CC1EB0D}" type="presOf" srcId="{EB3B145C-324C-473A-A6B4-E30598A8A351}" destId="{35A44AA7-B033-4550-9CDA-036F6C1ED7DA}" srcOrd="0" destOrd="0" presId="urn:microsoft.com/office/officeart/2005/8/layout/process1"/>
    <dgm:cxn modelId="{C06BAC8D-16F5-471C-AB2C-BE6670706173}" srcId="{1338E9B1-BEC6-4DCB-B3C8-478DDE3A8DDB}" destId="{6F34DFCD-F7F7-4414-BC1D-A71705AAF7B0}" srcOrd="0" destOrd="0" parTransId="{85C0C5FC-D2B8-4249-8CD0-98368C292DCB}" sibTransId="{80C02198-A630-4037-9DEA-2917934A9369}"/>
    <dgm:cxn modelId="{35A5D04A-954A-4D4A-BB9C-837033A7EDAF}" type="presOf" srcId="{863A9BED-8F13-4160-B694-AC9B8530C235}" destId="{73DA71FE-3B86-4C05-9467-9FF25E51C1EE}" srcOrd="0" destOrd="0" presId="urn:microsoft.com/office/officeart/2005/8/layout/process1"/>
    <dgm:cxn modelId="{E080B047-2891-4FA7-BBA3-BDA4819ABA3C}" type="presOf" srcId="{6F34DFCD-F7F7-4414-BC1D-A71705AAF7B0}" destId="{2FB89EE8-5D00-474B-818D-B2B91A05EE0B}" srcOrd="0" destOrd="0" presId="urn:microsoft.com/office/officeart/2005/8/layout/process1"/>
    <dgm:cxn modelId="{97469B70-6AE0-48A6-8E79-FE2AB5C5C7A1}" type="presOf" srcId="{1338E9B1-BEC6-4DCB-B3C8-478DDE3A8DDB}" destId="{73F02C83-BF12-41B1-A90E-E11827E0E2AE}" srcOrd="0" destOrd="0" presId="urn:microsoft.com/office/officeart/2005/8/layout/process1"/>
    <dgm:cxn modelId="{D5924964-4E35-409E-9C8C-13845F8BCF2F}" type="presOf" srcId="{80C02198-A630-4037-9DEA-2917934A9369}" destId="{F95ACFD5-5FBB-4837-A836-C50EA9E8C25F}" srcOrd="1" destOrd="0" presId="urn:microsoft.com/office/officeart/2005/8/layout/process1"/>
    <dgm:cxn modelId="{531E7352-F52E-4832-A85F-1A79A868E694}" srcId="{1338E9B1-BEC6-4DCB-B3C8-478DDE3A8DDB}" destId="{93A572ED-3102-43E4-B86C-16BDB4D07534}" srcOrd="1" destOrd="0" parTransId="{6BD8467A-4BE3-4B0D-9E4E-F00AA2E30972}" sibTransId="{863A9BED-8F13-4160-B694-AC9B8530C235}"/>
    <dgm:cxn modelId="{C9648B42-7A81-470C-8B57-812B9F21E11B}" srcId="{1338E9B1-BEC6-4DCB-B3C8-478DDE3A8DDB}" destId="{EB3B145C-324C-473A-A6B4-E30598A8A351}" srcOrd="2" destOrd="0" parTransId="{5698789A-0B80-4175-9350-1B587F767463}" sibTransId="{586EAED1-3F17-4A56-AE47-4857DCC261EA}"/>
    <dgm:cxn modelId="{406A845D-7EB0-4B46-BAAD-244BBFEBF2DA}" type="presOf" srcId="{80C02198-A630-4037-9DEA-2917934A9369}" destId="{287D73E4-5736-4A58-A15E-6CEAF13FF4B4}" srcOrd="0" destOrd="0" presId="urn:microsoft.com/office/officeart/2005/8/layout/process1"/>
    <dgm:cxn modelId="{C8C8ADBB-7974-4398-818E-6A6D2AA526BA}" type="presParOf" srcId="{73F02C83-BF12-41B1-A90E-E11827E0E2AE}" destId="{2FB89EE8-5D00-474B-818D-B2B91A05EE0B}" srcOrd="0" destOrd="0" presId="urn:microsoft.com/office/officeart/2005/8/layout/process1"/>
    <dgm:cxn modelId="{9898AF7E-212E-4855-AEC6-217A2C0F733F}" type="presParOf" srcId="{73F02C83-BF12-41B1-A90E-E11827E0E2AE}" destId="{287D73E4-5736-4A58-A15E-6CEAF13FF4B4}" srcOrd="1" destOrd="0" presId="urn:microsoft.com/office/officeart/2005/8/layout/process1"/>
    <dgm:cxn modelId="{71A7610D-3858-4C1C-B3FF-495895182D70}" type="presParOf" srcId="{287D73E4-5736-4A58-A15E-6CEAF13FF4B4}" destId="{F95ACFD5-5FBB-4837-A836-C50EA9E8C25F}" srcOrd="0" destOrd="0" presId="urn:microsoft.com/office/officeart/2005/8/layout/process1"/>
    <dgm:cxn modelId="{67013F09-16B4-49B8-B3B9-6443B257F500}" type="presParOf" srcId="{73F02C83-BF12-41B1-A90E-E11827E0E2AE}" destId="{CCD09BDA-E612-4EF9-8090-C0C3BB17E175}" srcOrd="2" destOrd="0" presId="urn:microsoft.com/office/officeart/2005/8/layout/process1"/>
    <dgm:cxn modelId="{A5975FCF-1C37-45D8-9414-16696B3D1A7E}" type="presParOf" srcId="{73F02C83-BF12-41B1-A90E-E11827E0E2AE}" destId="{73DA71FE-3B86-4C05-9467-9FF25E51C1EE}" srcOrd="3" destOrd="0" presId="urn:microsoft.com/office/officeart/2005/8/layout/process1"/>
    <dgm:cxn modelId="{8F9B0267-E746-475C-9C32-55DD03C12347}" type="presParOf" srcId="{73DA71FE-3B86-4C05-9467-9FF25E51C1EE}" destId="{9AA0ED59-769B-4ECD-B6F5-CC05FB973883}" srcOrd="0" destOrd="0" presId="urn:microsoft.com/office/officeart/2005/8/layout/process1"/>
    <dgm:cxn modelId="{859ACCEF-B2B8-4AAD-9A4F-9CB497CD495C}" type="presParOf" srcId="{73F02C83-BF12-41B1-A90E-E11827E0E2AE}" destId="{35A44AA7-B033-4550-9CDA-036F6C1ED7DA}"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9EE8-5D00-474B-818D-B2B91A05EE0B}">
      <dsp:nvSpPr>
        <dsp:cNvPr id="0" name=""/>
        <dsp:cNvSpPr/>
      </dsp:nvSpPr>
      <dsp:spPr>
        <a:xfrm>
          <a:off x="7865" y="598048"/>
          <a:ext cx="1920841" cy="69683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Middle/High Schools</a:t>
          </a:r>
          <a:endParaRPr lang="en-US" sz="2000" b="1" kern="1200" dirty="0"/>
        </a:p>
      </dsp:txBody>
      <dsp:txXfrm>
        <a:off x="28274" y="618457"/>
        <a:ext cx="1880023" cy="656013"/>
      </dsp:txXfrm>
    </dsp:sp>
    <dsp:sp modelId="{287D73E4-5736-4A58-A15E-6CEAF13FF4B4}">
      <dsp:nvSpPr>
        <dsp:cNvPr id="0" name=""/>
        <dsp:cNvSpPr/>
      </dsp:nvSpPr>
      <dsp:spPr>
        <a:xfrm rot="21591338">
          <a:off x="2121014" y="704862"/>
          <a:ext cx="407696" cy="476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2121014" y="800290"/>
        <a:ext cx="285387" cy="285820"/>
      </dsp:txXfrm>
    </dsp:sp>
    <dsp:sp modelId="{CCD09BDA-E612-4EF9-8090-C0C3BB17E175}">
      <dsp:nvSpPr>
        <dsp:cNvPr id="0" name=""/>
        <dsp:cNvSpPr/>
      </dsp:nvSpPr>
      <dsp:spPr>
        <a:xfrm>
          <a:off x="2697941" y="522396"/>
          <a:ext cx="4269050" cy="82866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Colleges/Universities/</a:t>
          </a:r>
        </a:p>
        <a:p>
          <a:pPr lvl="0" algn="ctr" defTabSz="889000">
            <a:lnSpc>
              <a:spcPct val="90000"/>
            </a:lnSpc>
            <a:spcBef>
              <a:spcPct val="0"/>
            </a:spcBef>
            <a:spcAft>
              <a:spcPct val="35000"/>
            </a:spcAft>
          </a:pPr>
          <a:r>
            <a:rPr lang="en-US" sz="2000" b="1" kern="1200" dirty="0" smtClean="0"/>
            <a:t>Workforce certification</a:t>
          </a:r>
          <a:endParaRPr lang="en-US" sz="2000" b="1" kern="1200" dirty="0"/>
        </a:p>
      </dsp:txBody>
      <dsp:txXfrm>
        <a:off x="2722212" y="546667"/>
        <a:ext cx="4220508" cy="780121"/>
      </dsp:txXfrm>
    </dsp:sp>
    <dsp:sp modelId="{73DA71FE-3B86-4C05-9467-9FF25E51C1EE}">
      <dsp:nvSpPr>
        <dsp:cNvPr id="0" name=""/>
        <dsp:cNvSpPr/>
      </dsp:nvSpPr>
      <dsp:spPr>
        <a:xfrm rot="8666">
          <a:off x="7158850" y="704920"/>
          <a:ext cx="406743" cy="476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a:off x="7158850" y="800040"/>
        <a:ext cx="284720" cy="285820"/>
      </dsp:txXfrm>
    </dsp:sp>
    <dsp:sp modelId="{35A44AA7-B033-4550-9CDA-036F6C1ED7DA}">
      <dsp:nvSpPr>
        <dsp:cNvPr id="0" name=""/>
        <dsp:cNvSpPr/>
      </dsp:nvSpPr>
      <dsp:spPr>
        <a:xfrm>
          <a:off x="7734429" y="607330"/>
          <a:ext cx="1920841" cy="6782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Industries/ Academics</a:t>
          </a:r>
          <a:endParaRPr lang="en-US" sz="2000" b="1" kern="1200" dirty="0"/>
        </a:p>
      </dsp:txBody>
      <dsp:txXfrm>
        <a:off x="7754295" y="627196"/>
        <a:ext cx="1881109" cy="638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2C6C43-86C4-48C0-A359-4BDB39AFF4E1}" type="datetimeFigureOut">
              <a:rPr lang="en-US" smtClean="0"/>
              <a:t>11/25/2014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C8EA08-5F5D-4C50-A35D-D0D29296AA2E}" type="slidenum">
              <a:rPr lang="en-US" smtClean="0"/>
              <a:t>‹#›</a:t>
            </a:fld>
            <a:endParaRPr lang="en-US" dirty="0"/>
          </a:p>
        </p:txBody>
      </p:sp>
    </p:spTree>
    <p:extLst>
      <p:ext uri="{BB962C8B-B14F-4D97-AF65-F5344CB8AC3E}">
        <p14:creationId xmlns:p14="http://schemas.microsoft.com/office/powerpoint/2010/main" val="2487472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71E1C-A01F-4DE4-A40D-DC1F7339C9AB}" type="datetimeFigureOut">
              <a:rPr lang="en-US" smtClean="0"/>
              <a:t>11/25/2014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8F84C-8C1D-4BBA-A37E-7B0FBB4DBC58}" type="slidenum">
              <a:rPr lang="en-US" smtClean="0"/>
              <a:t>‹#›</a:t>
            </a:fld>
            <a:endParaRPr lang="en-US" dirty="0"/>
          </a:p>
        </p:txBody>
      </p:sp>
    </p:spTree>
    <p:extLst>
      <p:ext uri="{BB962C8B-B14F-4D97-AF65-F5344CB8AC3E}">
        <p14:creationId xmlns:p14="http://schemas.microsoft.com/office/powerpoint/2010/main" val="236299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8F84C-8C1D-4BBA-A37E-7B0FBB4DBC58}" type="slidenum">
              <a:rPr lang="en-US" smtClean="0"/>
              <a:t>2</a:t>
            </a:fld>
            <a:endParaRPr lang="en-US" dirty="0"/>
          </a:p>
        </p:txBody>
      </p:sp>
    </p:spTree>
    <p:extLst>
      <p:ext uri="{BB962C8B-B14F-4D97-AF65-F5344CB8AC3E}">
        <p14:creationId xmlns:p14="http://schemas.microsoft.com/office/powerpoint/2010/main" val="201098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8F84C-8C1D-4BBA-A37E-7B0FBB4DBC58}" type="slidenum">
              <a:rPr lang="en-US" smtClean="0"/>
              <a:t>7</a:t>
            </a:fld>
            <a:endParaRPr lang="en-US" dirty="0"/>
          </a:p>
        </p:txBody>
      </p:sp>
    </p:spTree>
    <p:extLst>
      <p:ext uri="{BB962C8B-B14F-4D97-AF65-F5344CB8AC3E}">
        <p14:creationId xmlns:p14="http://schemas.microsoft.com/office/powerpoint/2010/main" val="31767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8F84C-8C1D-4BBA-A37E-7B0FBB4DBC58}" type="slidenum">
              <a:rPr lang="en-US" smtClean="0"/>
              <a:t>9</a:t>
            </a:fld>
            <a:endParaRPr lang="en-US" dirty="0"/>
          </a:p>
        </p:txBody>
      </p:sp>
    </p:spTree>
    <p:extLst>
      <p:ext uri="{BB962C8B-B14F-4D97-AF65-F5344CB8AC3E}">
        <p14:creationId xmlns:p14="http://schemas.microsoft.com/office/powerpoint/2010/main" val="37287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45F6708-013E-4412-AB86-ECD068FC15A4}" type="slidenum">
              <a:rPr lang="en-US"/>
              <a:pPr/>
              <a:t>12</a:t>
            </a:fld>
            <a:endParaRPr lang="en-US" dirty="0"/>
          </a:p>
        </p:txBody>
      </p:sp>
      <p:sp>
        <p:nvSpPr>
          <p:cNvPr id="41062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479276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4BA751-0EF2-4C67-8B89-C72ACD2C2417}" type="datetime1">
              <a:rPr lang="en-US" smtClean="0"/>
              <a:t>11/25/2014</a:t>
            </a:fld>
            <a:endParaRPr lang="en-US" dirty="0"/>
          </a:p>
        </p:txBody>
      </p:sp>
      <p:sp>
        <p:nvSpPr>
          <p:cNvPr id="5" name="Footer Placeholder 4"/>
          <p:cNvSpPr>
            <a:spLocks noGrp="1"/>
          </p:cNvSpPr>
          <p:nvPr>
            <p:ph type="ftr" sz="quarter" idx="11"/>
          </p:nvPr>
        </p:nvSpPr>
        <p:spPr/>
        <p:txBody>
          <a:bodyPr/>
          <a:lstStyle/>
          <a:p>
            <a:r>
              <a:rPr lang="da-DK" smtClean="0"/>
              <a:t>NSF-ATE BIFP June  27, 2014</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11270412" y="6130437"/>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2123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2"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3"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023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7"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8"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9"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9574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2"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3"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0047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6"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9"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94733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Footer Placeholder 4"/>
          <p:cNvSpPr txBox="1">
            <a:spLocks/>
          </p:cNvSpPr>
          <p:nvPr userDrawn="1"/>
        </p:nvSpPr>
        <p:spPr>
          <a:xfrm>
            <a:off x="2589212" y="6492875"/>
            <a:ext cx="761999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NSF-ATE BIFP June  27, 2014</a:t>
            </a:r>
            <a:endParaRPr lang="en-US" dirty="0"/>
          </a:p>
        </p:txBody>
      </p:sp>
      <p:sp>
        <p:nvSpPr>
          <p:cNvPr id="12"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3"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4"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9347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2"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3"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54996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2"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3"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2131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5"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447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0"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1"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2" name="Slide Number Placeholder 5"/>
          <p:cNvSpPr txBox="1">
            <a:spLocks/>
          </p:cNvSpPr>
          <p:nvPr userDrawn="1"/>
        </p:nvSpPr>
        <p:spPr bwMode="gray">
          <a:xfrm>
            <a:off x="11412233" y="6492874"/>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8144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3"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4"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1257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5"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6"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492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1"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2"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846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0"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1"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8315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3"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4"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712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Date Placeholder 3"/>
          <p:cNvSpPr>
            <a:spLocks noGrp="1"/>
          </p:cNvSpPr>
          <p:nvPr>
            <p:ph type="dt" sz="half" idx="10"/>
          </p:nvPr>
        </p:nvSpPr>
        <p:spPr>
          <a:xfrm>
            <a:off x="10265950" y="6487603"/>
            <a:ext cx="1146283" cy="370396"/>
          </a:xfrm>
        </p:spPr>
        <p:txBody>
          <a:bodyPr/>
          <a:lstStyle>
            <a:lvl1pPr>
              <a:defRPr>
                <a:solidFill>
                  <a:schemeClr val="tx1"/>
                </a:solidFill>
              </a:defRPr>
            </a:lvl1pPr>
          </a:lstStyle>
          <a:p>
            <a:r>
              <a:rPr lang="en-US" dirty="0" smtClean="0"/>
              <a:t>June 27, 2014</a:t>
            </a:r>
            <a:endParaRPr lang="en-US" dirty="0"/>
          </a:p>
        </p:txBody>
      </p:sp>
      <p:sp>
        <p:nvSpPr>
          <p:cNvPr id="13" name="Footer Placeholder 4"/>
          <p:cNvSpPr>
            <a:spLocks noGrp="1"/>
          </p:cNvSpPr>
          <p:nvPr>
            <p:ph type="ftr" sz="quarter" idx="11"/>
          </p:nvPr>
        </p:nvSpPr>
        <p:spPr>
          <a:xfrm>
            <a:off x="2589212" y="6492875"/>
            <a:ext cx="7619999" cy="365125"/>
          </a:xfrm>
        </p:spPr>
        <p:txBody>
          <a:bodyPr/>
          <a:lstStyle>
            <a:lvl1pPr algn="r">
              <a:defRPr>
                <a:solidFill>
                  <a:schemeClr val="tx1"/>
                </a:solidFill>
              </a:defRPr>
            </a:lvl1pPr>
          </a:lstStyle>
          <a:p>
            <a:r>
              <a:rPr lang="en-US" dirty="0" smtClean="0"/>
              <a:t>NSF-ATE BIFP</a:t>
            </a:r>
            <a:endParaRPr lang="en-US" dirty="0"/>
          </a:p>
        </p:txBody>
      </p:sp>
      <p:sp>
        <p:nvSpPr>
          <p:cNvPr id="14" name="Slide Number Placeholder 5"/>
          <p:cNvSpPr>
            <a:spLocks noGrp="1"/>
          </p:cNvSpPr>
          <p:nvPr>
            <p:ph type="sldNum" sz="quarter" idx="12"/>
          </p:nvPr>
        </p:nvSpPr>
        <p:spPr>
          <a:xfrm>
            <a:off x="11412233" y="6492874"/>
            <a:ext cx="779767" cy="365125"/>
          </a:xfrm>
        </p:spPr>
        <p:txBody>
          <a:bodyPr/>
          <a:lstStyle>
            <a:lvl1pPr>
              <a:defRPr>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9166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F016656-7DE8-4E33-A600-9436AD4C8D0B}" type="datetime1">
              <a:rPr lang="en-US" smtClean="0"/>
              <a:t>11/25/2014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a-DK" smtClean="0"/>
              <a:t>NSF-ATE BIFP June  27, 2014</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1928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biotechworkforc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wmf"/><Relationship Id="rId4" Type="http://schemas.openxmlformats.org/officeDocument/2006/relationships/audio" Target="../media/audio2.wav"/><Relationship Id="rId9"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earn.genetics.utah.edu/content/cloning/clickandclo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ls.gov/ooh/life-physical-and-social-science/biological-technicians.htm#tab-4" TargetMode="External"/><Relationship Id="rId2" Type="http://schemas.openxmlformats.org/officeDocument/2006/relationships/hyperlink" Target="http://www.bls.gov/ooh/life-physical-and-social-science/biological-technicians.htm#tab-3" TargetMode="External"/><Relationship Id="rId1" Type="http://schemas.openxmlformats.org/officeDocument/2006/relationships/slideLayout" Target="../slideLayouts/slideLayout2.xml"/><Relationship Id="rId4" Type="http://schemas.openxmlformats.org/officeDocument/2006/relationships/hyperlink" Target="http://www.bls.gov/ooh/life-physical-and-social-science/biological-technicians.htm#tab-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5993" y="550564"/>
            <a:ext cx="10224655" cy="2831544"/>
          </a:xfrm>
          <a:prstGeom prst="rect">
            <a:avLst/>
          </a:prstGeom>
        </p:spPr>
        <p:txBody>
          <a:bodyPr wrap="square">
            <a:spAutoFit/>
          </a:bodyPr>
          <a:lstStyle/>
          <a:p>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Bioscience Awareness</a:t>
            </a: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endParaRPr lang="en-US" sz="4400" dirty="0"/>
          </a:p>
          <a:p>
            <a:r>
              <a:rPr lang="en-US" sz="4400" dirty="0" smtClean="0"/>
              <a:t>Bioscience </a:t>
            </a:r>
            <a:r>
              <a:rPr lang="en-US" sz="4400" dirty="0"/>
              <a:t>Industrial </a:t>
            </a:r>
            <a:r>
              <a:rPr lang="en-US" sz="4400" dirty="0" smtClean="0"/>
              <a:t>Fellowship</a:t>
            </a:r>
          </a:p>
          <a:p>
            <a:endParaRPr lang="en-US" sz="100" dirty="0"/>
          </a:p>
          <a:p>
            <a:endParaRPr lang="en-US" sz="100" dirty="0" smtClean="0"/>
          </a:p>
          <a:p>
            <a:r>
              <a:rPr lang="en-US" sz="4400" dirty="0" smtClean="0"/>
              <a:t>Project (BIFP</a:t>
            </a:r>
            <a:r>
              <a:rPr lang="en-US" sz="4400" dirty="0"/>
              <a:t>)</a:t>
            </a:r>
          </a:p>
        </p:txBody>
      </p:sp>
      <p:sp>
        <p:nvSpPr>
          <p:cNvPr id="5" name="Rectangle 4"/>
          <p:cNvSpPr/>
          <p:nvPr/>
        </p:nvSpPr>
        <p:spPr>
          <a:xfrm>
            <a:off x="2075993" y="3787117"/>
            <a:ext cx="6096000" cy="646331"/>
          </a:xfrm>
          <a:prstGeom prst="rect">
            <a:avLst/>
          </a:prstGeom>
        </p:spPr>
        <p:txBody>
          <a:bodyPr>
            <a:spAutoFit/>
          </a:bodyPr>
          <a:lstStyle/>
          <a:p>
            <a:r>
              <a:rPr lang="en-US" b="1" dirty="0"/>
              <a:t>Jude </a:t>
            </a:r>
            <a:r>
              <a:rPr lang="en-US" b="1" dirty="0" err="1"/>
              <a:t>Okoyeh</a:t>
            </a:r>
            <a:r>
              <a:rPr lang="en-US" b="1" dirty="0"/>
              <a:t> (Forsyth Technical Community College</a:t>
            </a:r>
            <a:r>
              <a:rPr lang="en-US" b="1" dirty="0" smtClean="0"/>
              <a:t>) Bioscience </a:t>
            </a:r>
            <a:r>
              <a:rPr lang="en-US" b="1" dirty="0"/>
              <a:t>Industrial Fellow, June 2014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926" y="3762806"/>
            <a:ext cx="22256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897" y="5796876"/>
            <a:ext cx="563217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83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Current Biotech Resources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189018" y="1434860"/>
            <a:ext cx="10002981" cy="4750280"/>
          </a:xfrm>
        </p:spPr>
        <p:txBody>
          <a:bodyPr>
            <a:normAutofit/>
          </a:bodyPr>
          <a:lstStyle/>
          <a:p>
            <a:r>
              <a:rPr lang="en-US" sz="3600" dirty="0" smtClean="0"/>
              <a:t> </a:t>
            </a:r>
            <a:r>
              <a:rPr lang="en-US" sz="2800" b="1" dirty="0" smtClean="0">
                <a:solidFill>
                  <a:schemeClr val="accent1">
                    <a:lumMod val="60000"/>
                    <a:lumOff val="40000"/>
                  </a:schemeClr>
                </a:solidFill>
              </a:rPr>
              <a:t>Academics</a:t>
            </a:r>
            <a:r>
              <a:rPr lang="en-US" sz="3600" b="1" dirty="0" smtClean="0"/>
              <a:t> </a:t>
            </a:r>
            <a:r>
              <a:rPr lang="en-US" sz="2200" b="1" dirty="0" smtClean="0"/>
              <a:t>– Universities, Community Colleges, Schools that </a:t>
            </a:r>
          </a:p>
          <a:p>
            <a:pPr marL="0" indent="0">
              <a:buNone/>
            </a:pPr>
            <a:r>
              <a:rPr lang="en-US" sz="2200" b="1" dirty="0"/>
              <a:t> </a:t>
            </a:r>
            <a:r>
              <a:rPr lang="en-US" sz="2200" b="1" dirty="0" smtClean="0"/>
              <a:t>      offer distance learning,  short courses and degree programs</a:t>
            </a:r>
          </a:p>
          <a:p>
            <a:pPr marL="0" indent="0">
              <a:buNone/>
            </a:pPr>
            <a:endParaRPr lang="en-US" sz="100" b="1" dirty="0"/>
          </a:p>
          <a:p>
            <a:r>
              <a:rPr lang="en-US" sz="3600" b="1" dirty="0" smtClean="0"/>
              <a:t> </a:t>
            </a:r>
            <a:r>
              <a:rPr lang="en-US" sz="2900" b="1" dirty="0" smtClean="0">
                <a:solidFill>
                  <a:schemeClr val="accent1">
                    <a:lumMod val="60000"/>
                    <a:lumOff val="40000"/>
                  </a:schemeClr>
                </a:solidFill>
              </a:rPr>
              <a:t>Research Institutes</a:t>
            </a:r>
          </a:p>
          <a:p>
            <a:pPr marL="0" indent="0">
              <a:buNone/>
            </a:pPr>
            <a:endParaRPr lang="en-US" sz="400" b="1" dirty="0" smtClean="0">
              <a:solidFill>
                <a:schemeClr val="tx1"/>
              </a:solidFill>
            </a:endParaRPr>
          </a:p>
          <a:p>
            <a:r>
              <a:rPr lang="en-US" sz="3600" b="1" dirty="0" smtClean="0"/>
              <a:t> </a:t>
            </a:r>
            <a:r>
              <a:rPr lang="en-US" sz="2900" b="1" dirty="0" smtClean="0">
                <a:solidFill>
                  <a:schemeClr val="accent1">
                    <a:lumMod val="60000"/>
                    <a:lumOff val="40000"/>
                  </a:schemeClr>
                </a:solidFill>
              </a:rPr>
              <a:t>Industries</a:t>
            </a:r>
            <a:r>
              <a:rPr lang="en-US" sz="3600" b="1" dirty="0" smtClean="0"/>
              <a:t> – </a:t>
            </a:r>
            <a:r>
              <a:rPr lang="en-US" sz="2200" b="1" dirty="0" smtClean="0"/>
              <a:t>pharmaceutical, medical, food/agricultural or   </a:t>
            </a:r>
          </a:p>
          <a:p>
            <a:pPr marL="0" indent="0">
              <a:buNone/>
            </a:pPr>
            <a:r>
              <a:rPr lang="en-US" sz="2200" b="1" dirty="0"/>
              <a:t> </a:t>
            </a:r>
            <a:r>
              <a:rPr lang="en-US" sz="2200" b="1" dirty="0" smtClean="0"/>
              <a:t>      chemical manufacturers Government agencies</a:t>
            </a:r>
          </a:p>
          <a:p>
            <a:pPr marL="0" indent="0">
              <a:buNone/>
            </a:pPr>
            <a:endParaRPr lang="en-US" sz="800" b="1" dirty="0" smtClean="0"/>
          </a:p>
          <a:p>
            <a:r>
              <a:rPr lang="en-US" sz="3600" b="1" dirty="0" smtClean="0"/>
              <a:t> </a:t>
            </a:r>
            <a:r>
              <a:rPr lang="en-US" sz="2700" b="1" dirty="0" smtClean="0">
                <a:solidFill>
                  <a:schemeClr val="accent1">
                    <a:lumMod val="60000"/>
                    <a:lumOff val="40000"/>
                  </a:schemeClr>
                </a:solidFill>
              </a:rPr>
              <a:t>Other </a:t>
            </a:r>
            <a:r>
              <a:rPr lang="en-US" sz="2700" b="1" dirty="0">
                <a:solidFill>
                  <a:schemeClr val="accent1">
                    <a:lumMod val="60000"/>
                    <a:lumOff val="40000"/>
                  </a:schemeClr>
                </a:solidFill>
              </a:rPr>
              <a:t>biotech </a:t>
            </a:r>
            <a:r>
              <a:rPr lang="en-US" sz="2700" b="1" dirty="0" smtClean="0">
                <a:solidFill>
                  <a:schemeClr val="accent1">
                    <a:lumMod val="60000"/>
                    <a:lumOff val="40000"/>
                  </a:schemeClr>
                </a:solidFill>
              </a:rPr>
              <a:t>affiliates </a:t>
            </a:r>
            <a:r>
              <a:rPr lang="en-US" sz="2000" b="1" dirty="0" smtClean="0"/>
              <a:t>- Triad </a:t>
            </a:r>
            <a:r>
              <a:rPr lang="en-US" sz="2000" b="1" dirty="0"/>
              <a:t>G</a:t>
            </a:r>
            <a:r>
              <a:rPr lang="en-US" sz="2000" b="1" dirty="0" smtClean="0"/>
              <a:t>rowth Partners (TGP) in NC</a:t>
            </a:r>
          </a:p>
          <a:p>
            <a:pPr marL="0" indent="0">
              <a:buNone/>
            </a:pPr>
            <a:endParaRPr lang="en-US" b="1" dirty="0" smtClean="0"/>
          </a:p>
          <a:p>
            <a:pPr marL="0" indent="0">
              <a:buNone/>
            </a:pPr>
            <a:endParaRPr lang="en-US" dirty="0" smtClean="0"/>
          </a:p>
          <a:p>
            <a:endParaRPr lang="en-US" dirty="0" smtClean="0">
              <a:hlinkClick r:id="rId2"/>
            </a:endParaRPr>
          </a:p>
        </p:txBody>
      </p:sp>
    </p:spTree>
    <p:extLst>
      <p:ext uri="{BB962C8B-B14F-4D97-AF65-F5344CB8AC3E}">
        <p14:creationId xmlns:p14="http://schemas.microsoft.com/office/powerpoint/2010/main" val="4416338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Proposed Mobilization Efforts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514599" y="1324312"/>
            <a:ext cx="9577137" cy="5425404"/>
          </a:xfrm>
          <a:ln>
            <a:solidFill>
              <a:schemeClr val="accent1"/>
            </a:solidFill>
          </a:ln>
        </p:spPr>
        <p:txBody>
          <a:bodyPr>
            <a:normAutofit fontScale="40000" lnSpcReduction="20000"/>
          </a:bodyPr>
          <a:lstStyle/>
          <a:p>
            <a:pPr marL="0" indent="0">
              <a:buNone/>
            </a:pPr>
            <a:endParaRPr lang="en-US" sz="600" b="1" dirty="0" smtClean="0">
              <a:solidFill>
                <a:schemeClr val="accent1">
                  <a:lumMod val="60000"/>
                  <a:lumOff val="40000"/>
                </a:schemeClr>
              </a:solidFill>
            </a:endParaRPr>
          </a:p>
          <a:p>
            <a:pPr marL="0" indent="0">
              <a:buNone/>
            </a:pPr>
            <a:r>
              <a:rPr lang="en-US" sz="5900" b="1" dirty="0" smtClean="0">
                <a:solidFill>
                  <a:schemeClr val="accent1">
                    <a:lumMod val="60000"/>
                    <a:lumOff val="40000"/>
                  </a:schemeClr>
                </a:solidFill>
              </a:rPr>
              <a:t>Middle and High Schools</a:t>
            </a:r>
          </a:p>
          <a:p>
            <a:pPr marL="0" indent="0">
              <a:buNone/>
            </a:pPr>
            <a:endParaRPr lang="en-US" sz="200" dirty="0" smtClean="0">
              <a:solidFill>
                <a:schemeClr val="accent1">
                  <a:lumMod val="60000"/>
                  <a:lumOff val="40000"/>
                </a:schemeClr>
              </a:solidFill>
            </a:endParaRPr>
          </a:p>
          <a:p>
            <a:pPr lvl="0"/>
            <a:r>
              <a:rPr lang="en-US" sz="4600" b="1" dirty="0" smtClean="0"/>
              <a:t>Biotechnology introductory class visits</a:t>
            </a:r>
          </a:p>
          <a:p>
            <a:pPr marL="0" lvl="0" indent="0">
              <a:buNone/>
            </a:pPr>
            <a:endParaRPr lang="en-US" sz="300" b="1" dirty="0" smtClean="0"/>
          </a:p>
          <a:p>
            <a:pPr lvl="0"/>
            <a:r>
              <a:rPr lang="en-US" sz="4600" b="1" dirty="0" smtClean="0"/>
              <a:t>Bi-monthly Biotechnology Lab and Equipment Demonstration sessions </a:t>
            </a:r>
          </a:p>
          <a:p>
            <a:pPr marL="0" lvl="0" indent="0">
              <a:buNone/>
            </a:pPr>
            <a:endParaRPr lang="en-US" sz="300" b="1" dirty="0" smtClean="0"/>
          </a:p>
          <a:p>
            <a:r>
              <a:rPr lang="en-US" sz="4600" b="1" dirty="0" smtClean="0"/>
              <a:t>Outreach / Summer Programs</a:t>
            </a:r>
          </a:p>
          <a:p>
            <a:pPr marL="0" indent="0">
              <a:buNone/>
            </a:pPr>
            <a:endParaRPr lang="en-US" sz="1000" b="1" dirty="0" smtClean="0"/>
          </a:p>
          <a:p>
            <a:r>
              <a:rPr lang="en-US" sz="4600" b="1" dirty="0" smtClean="0"/>
              <a:t>Survey/assessment  </a:t>
            </a:r>
          </a:p>
          <a:p>
            <a:pPr marL="0" indent="0">
              <a:buNone/>
            </a:pPr>
            <a:endParaRPr lang="en-US" sz="2000" b="1" dirty="0" smtClean="0">
              <a:solidFill>
                <a:srgbClr val="A53010"/>
              </a:solidFill>
            </a:endParaRPr>
          </a:p>
          <a:p>
            <a:pPr marL="0" indent="0">
              <a:buNone/>
            </a:pPr>
            <a:r>
              <a:rPr lang="en-US" sz="5900" b="1" dirty="0" smtClean="0">
                <a:solidFill>
                  <a:schemeClr val="accent1">
                    <a:lumMod val="60000"/>
                    <a:lumOff val="40000"/>
                  </a:schemeClr>
                </a:solidFill>
              </a:rPr>
              <a:t>Colleges/Universities</a:t>
            </a:r>
          </a:p>
          <a:p>
            <a:pPr marL="0" indent="0">
              <a:buNone/>
            </a:pPr>
            <a:endParaRPr lang="en-US" sz="500" b="1" dirty="0" smtClean="0">
              <a:solidFill>
                <a:schemeClr val="accent1">
                  <a:lumMod val="60000"/>
                  <a:lumOff val="40000"/>
                </a:schemeClr>
              </a:solidFill>
            </a:endParaRPr>
          </a:p>
          <a:p>
            <a:pPr lvl="0"/>
            <a:r>
              <a:rPr lang="en-US" sz="4600" b="1" dirty="0" smtClean="0"/>
              <a:t>Consistent Seminars/Workshops/Conferences </a:t>
            </a:r>
          </a:p>
          <a:p>
            <a:pPr marL="0" lvl="0" indent="0">
              <a:buNone/>
            </a:pPr>
            <a:endParaRPr lang="en-US" sz="500" b="1" dirty="0" smtClean="0"/>
          </a:p>
          <a:p>
            <a:pPr lvl="0"/>
            <a:r>
              <a:rPr lang="en-US" sz="4600" b="1" dirty="0" smtClean="0"/>
              <a:t>Comprehensive and Sustainable Partnerships with Biotech Institutes:</a:t>
            </a:r>
          </a:p>
          <a:p>
            <a:pPr marL="0" lvl="0" indent="0">
              <a:buNone/>
            </a:pPr>
            <a:r>
              <a:rPr lang="en-US" sz="2000" b="1" dirty="0" smtClean="0"/>
              <a:t>                       </a:t>
            </a:r>
            <a:r>
              <a:rPr lang="en-US" sz="4600" b="1" dirty="0" smtClean="0"/>
              <a:t>- Bioscience Awareness Centers </a:t>
            </a:r>
          </a:p>
          <a:p>
            <a:pPr marL="0" lvl="0" indent="0">
              <a:buNone/>
            </a:pPr>
            <a:endParaRPr lang="en-US" sz="2000" b="1" dirty="0" smtClean="0"/>
          </a:p>
          <a:p>
            <a:pPr marL="0" lvl="0" indent="0">
              <a:buNone/>
            </a:pPr>
            <a:r>
              <a:rPr lang="en-US" sz="5500" b="1" dirty="0" smtClean="0">
                <a:solidFill>
                  <a:schemeClr val="accent1">
                    <a:lumMod val="60000"/>
                    <a:lumOff val="40000"/>
                  </a:schemeClr>
                </a:solidFill>
              </a:rPr>
              <a:t>Partnerships with the Media</a:t>
            </a:r>
            <a:endParaRPr lang="en-US" sz="5500" b="1" dirty="0">
              <a:solidFill>
                <a:schemeClr val="accent1">
                  <a:lumMod val="60000"/>
                  <a:lumOff val="40000"/>
                </a:schemeClr>
              </a:solidFill>
            </a:endParaRPr>
          </a:p>
        </p:txBody>
      </p:sp>
    </p:spTree>
    <p:extLst>
      <p:ext uri="{BB962C8B-B14F-4D97-AF65-F5344CB8AC3E}">
        <p14:creationId xmlns:p14="http://schemas.microsoft.com/office/powerpoint/2010/main" val="14671241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16_04"/>
          <p:cNvPicPr>
            <a:picLocks noChangeAspect="1" noChangeArrowheads="1"/>
          </p:cNvPicPr>
          <p:nvPr/>
        </p:nvPicPr>
        <p:blipFill>
          <a:blip r:embed="rId8" cstate="print"/>
          <a:srcRect/>
          <a:stretch>
            <a:fillRect/>
          </a:stretch>
        </p:blipFill>
        <p:spPr bwMode="auto">
          <a:xfrm>
            <a:off x="2628900" y="1555753"/>
            <a:ext cx="6705600" cy="5027613"/>
          </a:xfrm>
          <a:prstGeom prst="rect">
            <a:avLst/>
          </a:prstGeom>
          <a:noFill/>
          <a:ln w="9525">
            <a:noFill/>
            <a:miter lim="800000"/>
            <a:headEnd/>
            <a:tailEnd/>
          </a:ln>
          <a:effectLst/>
        </p:spPr>
      </p:pic>
      <p:sp>
        <p:nvSpPr>
          <p:cNvPr id="409603" name="Rectangle 3"/>
          <p:cNvSpPr>
            <a:spLocks noChangeArrowheads="1"/>
          </p:cNvSpPr>
          <p:nvPr/>
        </p:nvSpPr>
        <p:spPr bwMode="auto">
          <a:xfrm>
            <a:off x="7556503" y="3508380"/>
            <a:ext cx="1730375" cy="849313"/>
          </a:xfrm>
          <a:prstGeom prst="rect">
            <a:avLst/>
          </a:prstGeom>
          <a:solidFill>
            <a:schemeClr val="bg1"/>
          </a:solidFill>
          <a:ln w="9525">
            <a:noFill/>
            <a:miter lim="800000"/>
            <a:headEnd/>
            <a:tailEnd/>
          </a:ln>
          <a:effectLst/>
        </p:spPr>
        <p:txBody>
          <a:bodyPr wrap="none" anchor="ctr"/>
          <a:lstStyle/>
          <a:p>
            <a:endParaRPr lang="en-US" dirty="0"/>
          </a:p>
        </p:txBody>
      </p:sp>
      <p:sp>
        <p:nvSpPr>
          <p:cNvPr id="409604" name="Rectangle 4"/>
          <p:cNvSpPr>
            <a:spLocks noChangeArrowheads="1"/>
          </p:cNvSpPr>
          <p:nvPr/>
        </p:nvSpPr>
        <p:spPr bwMode="auto">
          <a:xfrm>
            <a:off x="4714876" y="5624513"/>
            <a:ext cx="3159125" cy="849312"/>
          </a:xfrm>
          <a:prstGeom prst="rect">
            <a:avLst/>
          </a:prstGeom>
          <a:solidFill>
            <a:schemeClr val="bg1"/>
          </a:solidFill>
          <a:ln w="9525">
            <a:noFill/>
            <a:miter lim="800000"/>
            <a:headEnd/>
            <a:tailEnd/>
          </a:ln>
          <a:effectLst/>
        </p:spPr>
        <p:txBody>
          <a:bodyPr wrap="none" anchor="ctr"/>
          <a:lstStyle/>
          <a:p>
            <a:endParaRPr lang="en-US" dirty="0"/>
          </a:p>
        </p:txBody>
      </p:sp>
      <p:sp>
        <p:nvSpPr>
          <p:cNvPr id="409605" name="Rectangle 5"/>
          <p:cNvSpPr>
            <a:spLocks noChangeArrowheads="1"/>
          </p:cNvSpPr>
          <p:nvPr/>
        </p:nvSpPr>
        <p:spPr bwMode="auto">
          <a:xfrm>
            <a:off x="6334128" y="1830393"/>
            <a:ext cx="2428875" cy="865187"/>
          </a:xfrm>
          <a:prstGeom prst="rect">
            <a:avLst/>
          </a:prstGeom>
          <a:solidFill>
            <a:schemeClr val="bg1"/>
          </a:solidFill>
          <a:ln w="9525">
            <a:noFill/>
            <a:miter lim="800000"/>
            <a:headEnd/>
            <a:tailEnd/>
          </a:ln>
          <a:effectLst/>
        </p:spPr>
        <p:txBody>
          <a:bodyPr wrap="none" anchor="ctr"/>
          <a:lstStyle/>
          <a:p>
            <a:endParaRPr lang="en-US" dirty="0"/>
          </a:p>
        </p:txBody>
      </p:sp>
      <p:sp>
        <p:nvSpPr>
          <p:cNvPr id="409606" name="Rectangle 6"/>
          <p:cNvSpPr>
            <a:spLocks noGrp="1" noChangeArrowheads="1"/>
          </p:cNvSpPr>
          <p:nvPr>
            <p:ph type="title"/>
          </p:nvPr>
        </p:nvSpPr>
        <p:spPr>
          <a:xfrm>
            <a:off x="2140936" y="243840"/>
            <a:ext cx="9907245" cy="975360"/>
          </a:xfrm>
        </p:spPr>
        <p:txBody>
          <a:bodyPr>
            <a:no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Biotechnology made easy using learning modules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09607" name="Rectangle 7" descr="Rectangle: Click to edit Master text styles&#10;Second level&#10;Third level&#10;Fourth level&#10;Fifth level"/>
          <p:cNvSpPr>
            <a:spLocks noGrp="1" noChangeArrowheads="1"/>
          </p:cNvSpPr>
          <p:nvPr>
            <p:ph type="body" idx="1"/>
          </p:nvPr>
        </p:nvSpPr>
        <p:spPr>
          <a:xfrm>
            <a:off x="2133600" y="1389888"/>
            <a:ext cx="8382000" cy="585216"/>
          </a:xfrm>
        </p:spPr>
        <p:txBody>
          <a:bodyPr/>
          <a:lstStyle/>
          <a:p>
            <a:r>
              <a:rPr lang="en-US" sz="2700" b="1" dirty="0">
                <a:solidFill>
                  <a:schemeClr val="accent1">
                    <a:lumMod val="60000"/>
                    <a:lumOff val="40000"/>
                  </a:schemeClr>
                </a:solidFill>
              </a:rPr>
              <a:t>Plasmids used to insert new genes into bacteria</a:t>
            </a:r>
            <a:endParaRPr lang="en-US" sz="2600" b="1" dirty="0">
              <a:solidFill>
                <a:schemeClr val="accent1">
                  <a:lumMod val="60000"/>
                  <a:lumOff val="40000"/>
                </a:schemeClr>
              </a:solidFill>
            </a:endParaRPr>
          </a:p>
        </p:txBody>
      </p:sp>
      <p:sp>
        <p:nvSpPr>
          <p:cNvPr id="409608" name="AutoShape 8"/>
          <p:cNvSpPr>
            <a:spLocks noChangeArrowheads="1"/>
          </p:cNvSpPr>
          <p:nvPr/>
        </p:nvSpPr>
        <p:spPr bwMode="auto">
          <a:xfrm>
            <a:off x="1698625" y="2608210"/>
            <a:ext cx="1193800" cy="565261"/>
          </a:xfrm>
          <a:prstGeom prst="roundRect">
            <a:avLst>
              <a:gd name="adj" fmla="val 16667"/>
            </a:avLst>
          </a:prstGeom>
          <a:solidFill>
            <a:srgbClr val="FFCC18"/>
          </a:solidFill>
          <a:ln w="9525">
            <a:noFill/>
            <a:round/>
            <a:headEnd/>
            <a:tailEnd/>
          </a:ln>
          <a:effectLst/>
        </p:spPr>
        <p:txBody>
          <a:bodyPr lIns="45720" tIns="0" rIns="45720" bIns="18288" anchor="ctr">
            <a:spAutoFit/>
          </a:bodyPr>
          <a:lstStyle/>
          <a:p>
            <a:pPr>
              <a:lnSpc>
                <a:spcPct val="80000"/>
              </a:lnSpc>
            </a:pPr>
            <a:r>
              <a:rPr lang="en-US" sz="2000" b="1" dirty="0">
                <a:solidFill>
                  <a:srgbClr val="000000"/>
                </a:solidFill>
              </a:rPr>
              <a:t>gene we want</a:t>
            </a:r>
            <a:endParaRPr lang="en-US" sz="2600" b="1" dirty="0">
              <a:solidFill>
                <a:srgbClr val="000000"/>
              </a:solidFill>
            </a:endParaRPr>
          </a:p>
        </p:txBody>
      </p:sp>
      <p:sp>
        <p:nvSpPr>
          <p:cNvPr id="409609" name="AutoShape 9"/>
          <p:cNvSpPr>
            <a:spLocks noChangeArrowheads="1"/>
          </p:cNvSpPr>
          <p:nvPr/>
        </p:nvSpPr>
        <p:spPr bwMode="auto">
          <a:xfrm>
            <a:off x="6469064" y="2216150"/>
            <a:ext cx="2092325" cy="311150"/>
          </a:xfrm>
          <a:prstGeom prst="roundRect">
            <a:avLst>
              <a:gd name="adj" fmla="val 16667"/>
            </a:avLst>
          </a:prstGeom>
          <a:solidFill>
            <a:srgbClr val="FFCC18"/>
          </a:solidFill>
          <a:ln w="9525">
            <a:noFill/>
            <a:round/>
            <a:headEnd/>
            <a:tailEnd/>
          </a:ln>
          <a:effectLst/>
        </p:spPr>
        <p:txBody>
          <a:bodyPr lIns="45720" tIns="18288" rIns="45720" bIns="18288" anchor="ctr">
            <a:spAutoFit/>
          </a:bodyPr>
          <a:lstStyle/>
          <a:p>
            <a:pPr>
              <a:lnSpc>
                <a:spcPct val="80000"/>
              </a:lnSpc>
            </a:pPr>
            <a:r>
              <a:rPr lang="en-US" sz="2000" b="1" dirty="0">
                <a:solidFill>
                  <a:srgbClr val="000000"/>
                </a:solidFill>
              </a:rPr>
              <a:t>cut DNA</a:t>
            </a:r>
            <a:endParaRPr lang="en-US" sz="2600" b="1" dirty="0">
              <a:solidFill>
                <a:srgbClr val="000000"/>
              </a:solidFill>
            </a:endParaRPr>
          </a:p>
        </p:txBody>
      </p:sp>
      <p:sp>
        <p:nvSpPr>
          <p:cNvPr id="409610" name="AutoShape 10"/>
          <p:cNvSpPr>
            <a:spLocks noChangeArrowheads="1"/>
          </p:cNvSpPr>
          <p:nvPr/>
        </p:nvSpPr>
        <p:spPr bwMode="auto">
          <a:xfrm>
            <a:off x="7585077" y="3940700"/>
            <a:ext cx="2306639" cy="313277"/>
          </a:xfrm>
          <a:prstGeom prst="roundRect">
            <a:avLst>
              <a:gd name="adj" fmla="val 16667"/>
            </a:avLst>
          </a:prstGeom>
          <a:solidFill>
            <a:srgbClr val="FFCC18"/>
          </a:solidFill>
          <a:ln w="9525">
            <a:noFill/>
            <a:round/>
            <a:headEnd/>
            <a:tailEnd/>
          </a:ln>
          <a:effectLst/>
        </p:spPr>
        <p:txBody>
          <a:bodyPr lIns="45720" tIns="18288" rIns="45720" bIns="18288" anchor="ctr">
            <a:spAutoFit/>
          </a:bodyPr>
          <a:lstStyle/>
          <a:p>
            <a:pPr>
              <a:lnSpc>
                <a:spcPct val="80000"/>
              </a:lnSpc>
            </a:pPr>
            <a:r>
              <a:rPr lang="en-US" sz="2000" b="1" dirty="0">
                <a:solidFill>
                  <a:srgbClr val="000000"/>
                </a:solidFill>
              </a:rPr>
              <a:t>cut plasmid DNA</a:t>
            </a:r>
            <a:endParaRPr lang="en-US" sz="2600" b="1" dirty="0">
              <a:solidFill>
                <a:srgbClr val="000000"/>
              </a:solidFill>
            </a:endParaRPr>
          </a:p>
        </p:txBody>
      </p:sp>
      <p:sp>
        <p:nvSpPr>
          <p:cNvPr id="409611" name="AutoShape 11"/>
          <p:cNvSpPr>
            <a:spLocks noChangeArrowheads="1"/>
          </p:cNvSpPr>
          <p:nvPr/>
        </p:nvSpPr>
        <p:spPr bwMode="auto">
          <a:xfrm>
            <a:off x="4751390" y="5844750"/>
            <a:ext cx="2894012" cy="858107"/>
          </a:xfrm>
          <a:prstGeom prst="roundRect">
            <a:avLst>
              <a:gd name="adj" fmla="val 16667"/>
            </a:avLst>
          </a:prstGeom>
          <a:solidFill>
            <a:srgbClr val="FFCC18"/>
          </a:solidFill>
          <a:ln w="9525">
            <a:noFill/>
            <a:round/>
            <a:headEnd/>
            <a:tailEnd/>
          </a:ln>
          <a:effectLst/>
        </p:spPr>
        <p:txBody>
          <a:bodyPr lIns="45720" tIns="18288" rIns="45720" bIns="18288" anchor="ctr">
            <a:spAutoFit/>
          </a:bodyPr>
          <a:lstStyle/>
          <a:p>
            <a:pPr>
              <a:lnSpc>
                <a:spcPct val="80000"/>
              </a:lnSpc>
            </a:pPr>
            <a:r>
              <a:rPr lang="en-US" sz="2000" b="1" dirty="0">
                <a:solidFill>
                  <a:srgbClr val="000000"/>
                </a:solidFill>
              </a:rPr>
              <a:t>insert “gene we want” into plasmid...</a:t>
            </a:r>
            <a:br>
              <a:rPr lang="en-US" sz="2000" b="1" dirty="0">
                <a:solidFill>
                  <a:srgbClr val="000000"/>
                </a:solidFill>
              </a:rPr>
            </a:br>
            <a:r>
              <a:rPr lang="en-US" sz="2000" b="1" dirty="0">
                <a:solidFill>
                  <a:srgbClr val="000000"/>
                </a:solidFill>
              </a:rPr>
              <a:t>“glue” together</a:t>
            </a:r>
            <a:endParaRPr lang="en-US" sz="2600" b="1" dirty="0">
              <a:solidFill>
                <a:srgbClr val="000000"/>
              </a:solidFill>
            </a:endParaRPr>
          </a:p>
        </p:txBody>
      </p:sp>
      <p:sp>
        <p:nvSpPr>
          <p:cNvPr id="409613" name="AutoShape 13"/>
          <p:cNvSpPr>
            <a:spLocks noChangeArrowheads="1"/>
          </p:cNvSpPr>
          <p:nvPr/>
        </p:nvSpPr>
        <p:spPr bwMode="auto">
          <a:xfrm>
            <a:off x="1835154" y="5084763"/>
            <a:ext cx="1425575" cy="311150"/>
          </a:xfrm>
          <a:prstGeom prst="roundRect">
            <a:avLst>
              <a:gd name="adj" fmla="val 16667"/>
            </a:avLst>
          </a:prstGeom>
          <a:solidFill>
            <a:srgbClr val="CC0000"/>
          </a:solidFill>
          <a:ln w="9525">
            <a:noFill/>
            <a:round/>
            <a:headEnd/>
            <a:tailEnd/>
          </a:ln>
          <a:effectLst/>
        </p:spPr>
        <p:txBody>
          <a:bodyPr lIns="45720" tIns="18288" rIns="45720" bIns="18288" anchor="ctr">
            <a:spAutoFit/>
          </a:bodyPr>
          <a:lstStyle/>
          <a:p>
            <a:pPr>
              <a:lnSpc>
                <a:spcPct val="80000"/>
              </a:lnSpc>
            </a:pPr>
            <a:r>
              <a:rPr lang="en-US" sz="2000" b="1" dirty="0">
                <a:solidFill>
                  <a:schemeClr val="bg1"/>
                </a:solidFill>
              </a:rPr>
              <a:t>ligase</a:t>
            </a:r>
            <a:endParaRPr lang="en-US" sz="2600" b="1" dirty="0">
              <a:solidFill>
                <a:schemeClr val="bg1"/>
              </a:solidFill>
            </a:endParaRPr>
          </a:p>
        </p:txBody>
      </p:sp>
      <p:sp>
        <p:nvSpPr>
          <p:cNvPr id="409614" name="AutoShape 14"/>
          <p:cNvSpPr>
            <a:spLocks noChangeArrowheads="1"/>
          </p:cNvSpPr>
          <p:nvPr/>
        </p:nvSpPr>
        <p:spPr bwMode="auto">
          <a:xfrm>
            <a:off x="2198689" y="3445280"/>
            <a:ext cx="1881187" cy="1232678"/>
          </a:xfrm>
          <a:prstGeom prst="roundRect">
            <a:avLst>
              <a:gd name="adj" fmla="val 16667"/>
            </a:avLst>
          </a:prstGeom>
          <a:solidFill>
            <a:srgbClr val="CC0000"/>
          </a:solidFill>
          <a:ln w="9525">
            <a:noFill/>
            <a:round/>
            <a:headEnd/>
            <a:tailEnd/>
          </a:ln>
          <a:effectLst/>
        </p:spPr>
        <p:txBody>
          <a:bodyPr lIns="45720" tIns="109728" rIns="45720" bIns="18288" anchor="ctr">
            <a:spAutoFit/>
          </a:bodyPr>
          <a:lstStyle/>
          <a:p>
            <a:pPr>
              <a:lnSpc>
                <a:spcPct val="80000"/>
              </a:lnSpc>
              <a:tabLst>
                <a:tab pos="230188" algn="l"/>
              </a:tabLst>
            </a:pPr>
            <a:r>
              <a:rPr lang="en-US" sz="2000" b="1" dirty="0">
                <a:solidFill>
                  <a:schemeClr val="bg1"/>
                </a:solidFill>
              </a:rPr>
              <a:t>like what?</a:t>
            </a:r>
          </a:p>
          <a:p>
            <a:pPr>
              <a:lnSpc>
                <a:spcPct val="80000"/>
              </a:lnSpc>
              <a:tabLst>
                <a:tab pos="230188" algn="l"/>
              </a:tabLst>
            </a:pPr>
            <a:r>
              <a:rPr lang="en-US" sz="2000" b="1" dirty="0">
                <a:solidFill>
                  <a:schemeClr val="bg1"/>
                </a:solidFill>
              </a:rPr>
              <a:t>	…insulin</a:t>
            </a:r>
          </a:p>
          <a:p>
            <a:pPr>
              <a:lnSpc>
                <a:spcPct val="80000"/>
              </a:lnSpc>
              <a:tabLst>
                <a:tab pos="230188" algn="l"/>
              </a:tabLst>
            </a:pPr>
            <a:r>
              <a:rPr lang="en-US" sz="2000" b="1" dirty="0">
                <a:solidFill>
                  <a:schemeClr val="bg1"/>
                </a:solidFill>
              </a:rPr>
              <a:t>	…HGH</a:t>
            </a:r>
          </a:p>
          <a:p>
            <a:pPr>
              <a:lnSpc>
                <a:spcPct val="80000"/>
              </a:lnSpc>
              <a:tabLst>
                <a:tab pos="230188" algn="l"/>
              </a:tabLst>
            </a:pPr>
            <a:r>
              <a:rPr lang="en-US" sz="2000" b="1" dirty="0">
                <a:solidFill>
                  <a:schemeClr val="bg1"/>
                </a:solidFill>
              </a:rPr>
              <a:t>	…lactase</a:t>
            </a:r>
            <a:endParaRPr lang="en-US" sz="2600" b="1" dirty="0">
              <a:solidFill>
                <a:schemeClr val="bg1"/>
              </a:solidFill>
            </a:endParaRPr>
          </a:p>
        </p:txBody>
      </p:sp>
      <p:pic>
        <p:nvPicPr>
          <p:cNvPr id="409615" name="Picture 15" descr="penguinL"/>
          <p:cNvPicPr>
            <a:picLocks noChangeAspect="1" noChangeArrowheads="1"/>
          </p:cNvPicPr>
          <p:nvPr/>
        </p:nvPicPr>
        <p:blipFill>
          <a:blip r:embed="rId9" cstate="print"/>
          <a:srcRect/>
          <a:stretch>
            <a:fillRect/>
          </a:stretch>
        </p:blipFill>
        <p:spPr bwMode="auto">
          <a:xfrm>
            <a:off x="9393237" y="5562600"/>
            <a:ext cx="1274763" cy="1295400"/>
          </a:xfrm>
          <a:prstGeom prst="rect">
            <a:avLst/>
          </a:prstGeom>
          <a:noFill/>
        </p:spPr>
      </p:pic>
      <p:sp>
        <p:nvSpPr>
          <p:cNvPr id="409616" name="AutoShape 16"/>
          <p:cNvSpPr>
            <a:spLocks noChangeArrowheads="1"/>
          </p:cNvSpPr>
          <p:nvPr/>
        </p:nvSpPr>
        <p:spPr bwMode="auto">
          <a:xfrm flipH="1">
            <a:off x="8027991" y="4513263"/>
            <a:ext cx="2433637" cy="862012"/>
          </a:xfrm>
          <a:prstGeom prst="wedgeEllipseCallout">
            <a:avLst>
              <a:gd name="adj1" fmla="val -17190"/>
              <a:gd name="adj2" fmla="val 93093"/>
            </a:avLst>
          </a:prstGeom>
          <a:solidFill>
            <a:srgbClr val="FFEA18"/>
          </a:solidFill>
          <a:ln w="38100">
            <a:solidFill>
              <a:srgbClr val="CC0000"/>
            </a:solidFill>
            <a:miter lim="800000"/>
            <a:headEnd/>
            <a:tailEnd/>
          </a:ln>
          <a:effectLst/>
        </p:spPr>
        <p:txBody>
          <a:bodyPr wrap="none" lIns="0" tIns="0" rIns="0" bIns="0" anchor="ctr"/>
          <a:lstStyle/>
          <a:p>
            <a:r>
              <a:rPr lang="en-US" b="1" dirty="0">
                <a:solidFill>
                  <a:srgbClr val="0F116A"/>
                </a:solidFill>
                <a:latin typeface="Comic Sans MS" pitchFamily="66" charset="0"/>
                <a:ea typeface="Geneva" pitchFamily="84" charset="-128"/>
              </a:rPr>
              <a:t>Cut DNA?</a:t>
            </a:r>
          </a:p>
          <a:p>
            <a:r>
              <a:rPr lang="en-US" b="1" dirty="0">
                <a:solidFill>
                  <a:srgbClr val="0F116A"/>
                </a:solidFill>
                <a:latin typeface="Comic Sans MS" pitchFamily="66" charset="0"/>
                <a:ea typeface="Geneva" pitchFamily="84" charset="-128"/>
              </a:rPr>
              <a:t>DNA scissors? </a:t>
            </a:r>
          </a:p>
        </p:txBody>
      </p:sp>
      <p:sp>
        <p:nvSpPr>
          <p:cNvPr id="409617" name="AutoShape 17"/>
          <p:cNvSpPr>
            <a:spLocks noChangeArrowheads="1"/>
          </p:cNvSpPr>
          <p:nvPr/>
        </p:nvSpPr>
        <p:spPr bwMode="auto">
          <a:xfrm>
            <a:off x="1600201" y="6221418"/>
            <a:ext cx="1808163" cy="581025"/>
          </a:xfrm>
          <a:prstGeom prst="roundRect">
            <a:avLst>
              <a:gd name="adj" fmla="val 16667"/>
            </a:avLst>
          </a:prstGeom>
          <a:solidFill>
            <a:srgbClr val="CC0000"/>
          </a:solidFill>
          <a:ln w="9525">
            <a:noFill/>
            <a:round/>
            <a:headEnd/>
            <a:tailEnd/>
          </a:ln>
          <a:effectLst/>
        </p:spPr>
        <p:txBody>
          <a:bodyPr lIns="45720" tIns="18288" rIns="45720" bIns="18288" anchor="ctr">
            <a:spAutoFit/>
          </a:bodyPr>
          <a:lstStyle/>
          <a:p>
            <a:pPr>
              <a:lnSpc>
                <a:spcPct val="80000"/>
              </a:lnSpc>
            </a:pPr>
            <a:r>
              <a:rPr lang="en-US" sz="2000" b="1" dirty="0">
                <a:solidFill>
                  <a:schemeClr val="bg1"/>
                </a:solidFill>
              </a:rPr>
              <a:t>recombinant plasmid</a:t>
            </a:r>
            <a:endParaRPr lang="en-US" sz="2600" b="1" dirty="0">
              <a:solidFill>
                <a:schemeClr val="bg1"/>
              </a:solidFill>
            </a:endParaRPr>
          </a:p>
        </p:txBody>
      </p:sp>
      <p:sp>
        <p:nvSpPr>
          <p:cNvPr id="17" name="Text Box 9"/>
          <p:cNvSpPr txBox="1">
            <a:spLocks noChangeArrowheads="1"/>
          </p:cNvSpPr>
          <p:nvPr/>
        </p:nvSpPr>
        <p:spPr bwMode="auto">
          <a:xfrm rot="2933708">
            <a:off x="10673996" y="4027112"/>
            <a:ext cx="1154483" cy="1107996"/>
          </a:xfrm>
          <a:prstGeom prst="rect">
            <a:avLst/>
          </a:prstGeom>
          <a:noFill/>
          <a:ln w="9525">
            <a:noFill/>
            <a:miter lim="800000"/>
            <a:headEnd/>
            <a:tailEnd/>
          </a:ln>
          <a:effectLst/>
        </p:spPr>
        <p:txBody>
          <a:bodyPr wrap="none" anchor="ctr">
            <a:spAutoFit/>
          </a:bodyPr>
          <a:lstStyle/>
          <a:p>
            <a:pPr>
              <a:spcBef>
                <a:spcPct val="50000"/>
              </a:spcBef>
            </a:pPr>
            <a:r>
              <a:rPr lang="en-US" sz="6600" b="1" dirty="0">
                <a:solidFill>
                  <a:srgbClr val="0F116A"/>
                </a:solidFill>
                <a:sym typeface="Wingdings" pitchFamily="2" charset="2"/>
              </a:rPr>
              <a:t></a:t>
            </a:r>
            <a:endParaRPr lang="en-US" dirty="0">
              <a:solidFill>
                <a:srgbClr val="0F116A"/>
              </a:solidFill>
            </a:endParaRPr>
          </a:p>
        </p:txBody>
      </p:sp>
      <p:pic>
        <p:nvPicPr>
          <p:cNvPr id="18" name="Picture 10"/>
          <p:cNvPicPr>
            <a:picLocks noChangeAspect="1" noChangeArrowheads="1"/>
          </p:cNvPicPr>
          <p:nvPr/>
        </p:nvPicPr>
        <p:blipFill>
          <a:blip r:embed="rId10" cstate="print"/>
          <a:srcRect l="9038" t="2408" r="12050" b="2408"/>
          <a:stretch>
            <a:fillRect/>
          </a:stretch>
        </p:blipFill>
        <p:spPr bwMode="auto">
          <a:xfrm rot="1022268">
            <a:off x="11082499" y="4735030"/>
            <a:ext cx="709612" cy="2136775"/>
          </a:xfrm>
          <a:prstGeom prst="rect">
            <a:avLst/>
          </a:prstGeom>
          <a:noFill/>
          <a:ln w="9525">
            <a:noFill/>
            <a:miter lim="800000"/>
            <a:headEnd/>
            <a:tailEnd/>
          </a:ln>
          <a:effectLst/>
        </p:spPr>
      </p:pic>
      <p:sp>
        <p:nvSpPr>
          <p:cNvPr id="2" name="TextBox 1"/>
          <p:cNvSpPr txBox="1"/>
          <p:nvPr/>
        </p:nvSpPr>
        <p:spPr>
          <a:xfrm>
            <a:off x="10664243" y="3152829"/>
            <a:ext cx="1425336" cy="923330"/>
          </a:xfrm>
          <a:prstGeom prst="rect">
            <a:avLst/>
          </a:prstGeom>
          <a:solidFill>
            <a:srgbClr val="FFFF00"/>
          </a:solidFill>
        </p:spPr>
        <p:txBody>
          <a:bodyPr wrap="square" rtlCol="0">
            <a:spAutoFit/>
          </a:bodyPr>
          <a:lstStyle/>
          <a:p>
            <a:r>
              <a:rPr lang="en-US" b="1" dirty="0" smtClean="0"/>
              <a:t>Use restriction enzymes</a:t>
            </a:r>
            <a:endParaRPr lang="en-US" b="1" dirty="0"/>
          </a:p>
        </p:txBody>
      </p:sp>
    </p:spTree>
    <p:extLst>
      <p:ext uri="{BB962C8B-B14F-4D97-AF65-F5344CB8AC3E}">
        <p14:creationId xmlns:p14="http://schemas.microsoft.com/office/powerpoint/2010/main" val="1481651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08"/>
                                        </p:tgtEl>
                                        <p:attrNameLst>
                                          <p:attrName>style.visibility</p:attrName>
                                        </p:attrNameLst>
                                      </p:cBhvr>
                                      <p:to>
                                        <p:strVal val="visible"/>
                                      </p:to>
                                    </p:set>
                                    <p:animEffect transition="in" filter="wipe(left)">
                                      <p:cBhvr>
                                        <p:cTn id="7" dur="500"/>
                                        <p:tgtEl>
                                          <p:spTgt spid="40960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14"/>
                                        </p:tgtEl>
                                        <p:attrNameLst>
                                          <p:attrName>style.visibility</p:attrName>
                                        </p:attrNameLst>
                                      </p:cBhvr>
                                      <p:to>
                                        <p:strVal val="visible"/>
                                      </p:to>
                                    </p:set>
                                    <p:animEffect transition="in" filter="wipe(left)">
                                      <p:cBhvr>
                                        <p:cTn id="12" dur="500"/>
                                        <p:tgtEl>
                                          <p:spTgt spid="409614"/>
                                        </p:tgtEl>
                                      </p:cBhvr>
                                    </p:animEffect>
                                  </p:childTnLst>
                                  <p:subTnLst>
                                    <p:audio>
                                      <p:cMediaNode>
                                        <p:cTn display="0" masterRel="sameClick">
                                          <p:stCondLst>
                                            <p:cond evt="begin" delay="0">
                                              <p:tn val="10"/>
                                            </p:cond>
                                          </p:stCondLst>
                                          <p:endCondLst>
                                            <p:cond evt="onStopAudio" delay="0">
                                              <p:tgtEl>
                                                <p:sldTgt/>
                                              </p:tgtEl>
                                            </p:cond>
                                          </p:endCondLst>
                                        </p:cTn>
                                        <p:tgtEl>
                                          <p:sndTgt r:embed="rId4" name="Pong"/>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09"/>
                                        </p:tgtEl>
                                        <p:attrNameLst>
                                          <p:attrName>style.visibility</p:attrName>
                                        </p:attrNameLst>
                                      </p:cBhvr>
                                      <p:to>
                                        <p:strVal val="visible"/>
                                      </p:to>
                                    </p:set>
                                    <p:animEffect transition="in" filter="wipe(left)">
                                      <p:cBhvr>
                                        <p:cTn id="17" dur="500"/>
                                        <p:tgtEl>
                                          <p:spTgt spid="409609"/>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10"/>
                                        </p:tgtEl>
                                        <p:attrNameLst>
                                          <p:attrName>style.visibility</p:attrName>
                                        </p:attrNameLst>
                                      </p:cBhvr>
                                      <p:to>
                                        <p:strVal val="visible"/>
                                      </p:to>
                                    </p:set>
                                    <p:animEffect transition="in" filter="wipe(left)">
                                      <p:cBhvr>
                                        <p:cTn id="22" dur="500"/>
                                        <p:tgtEl>
                                          <p:spTgt spid="409610"/>
                                        </p:tgtEl>
                                      </p:cBhvr>
                                    </p:animEffect>
                                  </p:childTnLst>
                                  <p:subTnLst>
                                    <p:audio>
                                      <p:cMediaNode>
                                        <p:cTn display="0" masterRel="sameClick">
                                          <p:stCondLst>
                                            <p:cond evt="begin" delay="0">
                                              <p:tn val="20"/>
                                            </p:cond>
                                          </p:stCondLst>
                                          <p:endCondLst>
                                            <p:cond evt="onStopAudio" delay="0">
                                              <p:tgtEl>
                                                <p:sldTgt/>
                                              </p:tgtEl>
                                            </p:cond>
                                          </p:endCondLst>
                                        </p:cTn>
                                        <p:tgtEl>
                                          <p:sndTgt r:embed="rId3" name="Vibro Up"/>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11"/>
                                        </p:tgtEl>
                                        <p:attrNameLst>
                                          <p:attrName>style.visibility</p:attrName>
                                        </p:attrNameLst>
                                      </p:cBhvr>
                                      <p:to>
                                        <p:strVal val="visible"/>
                                      </p:to>
                                    </p:set>
                                    <p:animEffect transition="in" filter="wipe(left)">
                                      <p:cBhvr>
                                        <p:cTn id="27" dur="500"/>
                                        <p:tgtEl>
                                          <p:spTgt spid="409611"/>
                                        </p:tgtEl>
                                      </p:cBhvr>
                                    </p:animEffect>
                                  </p:childTnLst>
                                  <p:subTnLst>
                                    <p:audio>
                                      <p:cMediaNode>
                                        <p:cTn display="0" masterRel="sameClick">
                                          <p:stCondLst>
                                            <p:cond evt="begin" delay="0">
                                              <p:tn val="25"/>
                                            </p:cond>
                                          </p:stCondLst>
                                          <p:endCondLst>
                                            <p:cond evt="onStopAudio" delay="0">
                                              <p:tgtEl>
                                                <p:sldTgt/>
                                              </p:tgtEl>
                                            </p:cond>
                                          </p:endCondLst>
                                        </p:cTn>
                                        <p:tgtEl>
                                          <p:sndTgt r:embed="rId3" name="Vibro Up"/>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13"/>
                                        </p:tgtEl>
                                        <p:attrNameLst>
                                          <p:attrName>style.visibility</p:attrName>
                                        </p:attrNameLst>
                                      </p:cBhvr>
                                      <p:to>
                                        <p:strVal val="visible"/>
                                      </p:to>
                                    </p:set>
                                    <p:animEffect transition="in" filter="wipe(left)">
                                      <p:cBhvr>
                                        <p:cTn id="32" dur="500"/>
                                        <p:tgtEl>
                                          <p:spTgt spid="409613"/>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9617"/>
                                        </p:tgtEl>
                                        <p:attrNameLst>
                                          <p:attrName>style.visibility</p:attrName>
                                        </p:attrNameLst>
                                      </p:cBhvr>
                                      <p:to>
                                        <p:strVal val="visible"/>
                                      </p:to>
                                    </p:set>
                                    <p:animEffect transition="in" filter="wipe(left)">
                                      <p:cBhvr>
                                        <p:cTn id="37" dur="500"/>
                                        <p:tgtEl>
                                          <p:spTgt spid="409617"/>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9615"/>
                                        </p:tgtEl>
                                        <p:attrNameLst>
                                          <p:attrName>style.visibility</p:attrName>
                                        </p:attrNameLst>
                                      </p:cBhvr>
                                      <p:to>
                                        <p:strVal val="visible"/>
                                      </p:to>
                                    </p:set>
                                    <p:animEffect transition="in" filter="wipe(right)">
                                      <p:cBhvr>
                                        <p:cTn id="42" dur="500"/>
                                        <p:tgtEl>
                                          <p:spTgt spid="409615"/>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409616"/>
                                        </p:tgtEl>
                                        <p:attrNameLst>
                                          <p:attrName>style.visibility</p:attrName>
                                        </p:attrNameLst>
                                      </p:cBhvr>
                                      <p:to>
                                        <p:strVal val="visible"/>
                                      </p:to>
                                    </p:set>
                                    <p:animEffect transition="in" filter="wipe(down)">
                                      <p:cBhvr>
                                        <p:cTn id="46" dur="500"/>
                                        <p:tgtEl>
                                          <p:spTgt spid="409616"/>
                                        </p:tgtEl>
                                      </p:cBhvr>
                                    </p:animEffect>
                                  </p:childTnLst>
                                  <p:subTnLst>
                                    <p:audio>
                                      <p:cMediaNode>
                                        <p:cTn display="0" masterRel="sameClick">
                                          <p:stCondLst>
                                            <p:cond evt="begin" delay="0">
                                              <p:tn val="44"/>
                                            </p:cond>
                                          </p:stCondLst>
                                          <p:endCondLst>
                                            <p:cond evt="onStopAudio" delay="0">
                                              <p:tgtEl>
                                                <p:sldTgt/>
                                              </p:tgtEl>
                                            </p:cond>
                                          </p:endCondLst>
                                        </p:cTn>
                                        <p:tgtEl>
                                          <p:sndTgt r:embed="rId6" name="Quack"/>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wipe(up)">
                                      <p:cBhvr>
                                        <p:cTn id="51" dur="500"/>
                                        <p:tgtEl>
                                          <p:spTgt spid="17">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8" grpId="0" animBg="1" autoUpdateAnimBg="0"/>
      <p:bldP spid="409609" grpId="0" animBg="1" autoUpdateAnimBg="0"/>
      <p:bldP spid="409610" grpId="0" animBg="1" autoUpdateAnimBg="0"/>
      <p:bldP spid="409611" grpId="0" animBg="1" autoUpdateAnimBg="0"/>
      <p:bldP spid="409613" grpId="0" animBg="1" autoUpdateAnimBg="0"/>
      <p:bldP spid="409614" grpId="0" animBg="1" autoUpdateAnimBg="0"/>
      <p:bldP spid="409616" grpId="0" animBg="1" autoUpdateAnimBg="0"/>
      <p:bldP spid="409617" grpId="0" animBg="1" autoUpdateAnimBg="0"/>
      <p:bldP spid="1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695" y="490869"/>
            <a:ext cx="10022305" cy="128089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Clone a mouse – Virtual lab training </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for students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2207534" y="1587093"/>
            <a:ext cx="8630653" cy="369332"/>
          </a:xfrm>
          <a:prstGeom prst="rect">
            <a:avLst/>
          </a:prstGeom>
        </p:spPr>
        <p:txBody>
          <a:bodyPr wrap="square">
            <a:spAutoFit/>
          </a:bodyPr>
          <a:lstStyle/>
          <a:p>
            <a:r>
              <a:rPr lang="en-US" dirty="0">
                <a:hlinkClick r:id="rId2"/>
              </a:rPr>
              <a:t>http://learn.genetics.utah.edu/content/cloning/clickandclone/</a:t>
            </a:r>
            <a:endParaRPr lang="en-US" dirty="0"/>
          </a:p>
        </p:txBody>
      </p:sp>
      <p:pic>
        <p:nvPicPr>
          <p:cNvPr id="5" name="Picture 4"/>
          <p:cNvPicPr>
            <a:picLocks noChangeAspect="1"/>
          </p:cNvPicPr>
          <p:nvPr/>
        </p:nvPicPr>
        <p:blipFill>
          <a:blip r:embed="rId3"/>
          <a:stretch>
            <a:fillRect/>
          </a:stretch>
        </p:blipFill>
        <p:spPr>
          <a:xfrm>
            <a:off x="2326804" y="2191841"/>
            <a:ext cx="6545936" cy="4511842"/>
          </a:xfrm>
          <a:prstGeom prst="rect">
            <a:avLst/>
          </a:prstGeom>
        </p:spPr>
      </p:pic>
      <p:sp>
        <p:nvSpPr>
          <p:cNvPr id="3" name="TextBox 2"/>
          <p:cNvSpPr txBox="1"/>
          <p:nvPr/>
        </p:nvSpPr>
        <p:spPr>
          <a:xfrm>
            <a:off x="8872740" y="3986097"/>
            <a:ext cx="3610811" cy="923330"/>
          </a:xfrm>
          <a:prstGeom prst="rect">
            <a:avLst/>
          </a:prstGeom>
          <a:noFill/>
        </p:spPr>
        <p:txBody>
          <a:bodyPr wrap="square" rtlCol="0">
            <a:spAutoFit/>
          </a:bodyPr>
          <a:lstStyle/>
          <a:p>
            <a:r>
              <a:rPr lang="en-US" b="1" dirty="0" smtClean="0">
                <a:solidFill>
                  <a:schemeClr val="accent1">
                    <a:lumMod val="60000"/>
                    <a:lumOff val="40000"/>
                  </a:schemeClr>
                </a:solidFill>
              </a:rPr>
              <a:t>Virtual Labs</a:t>
            </a:r>
          </a:p>
          <a:p>
            <a:pPr marL="285750" indent="-285750">
              <a:buFont typeface="Arial" panose="020B0604020202020204" pitchFamily="34" charset="0"/>
              <a:buChar char="•"/>
            </a:pPr>
            <a:r>
              <a:rPr lang="en-US" b="1" dirty="0">
                <a:solidFill>
                  <a:schemeClr val="accent1">
                    <a:lumMod val="60000"/>
                    <a:lumOff val="40000"/>
                  </a:schemeClr>
                </a:solidFill>
              </a:rPr>
              <a:t>C</a:t>
            </a:r>
            <a:r>
              <a:rPr lang="en-US" b="1" dirty="0" smtClean="0">
                <a:solidFill>
                  <a:schemeClr val="accent1">
                    <a:lumMod val="60000"/>
                    <a:lumOff val="40000"/>
                  </a:schemeClr>
                </a:solidFill>
              </a:rPr>
              <a:t>ost effective</a:t>
            </a:r>
          </a:p>
          <a:p>
            <a:pPr marL="285750" indent="-285750">
              <a:buFont typeface="Arial" panose="020B0604020202020204" pitchFamily="34" charset="0"/>
              <a:buChar char="•"/>
            </a:pPr>
            <a:r>
              <a:rPr lang="en-US" b="1" dirty="0" smtClean="0">
                <a:solidFill>
                  <a:schemeClr val="accent1">
                    <a:lumMod val="60000"/>
                    <a:lumOff val="40000"/>
                  </a:schemeClr>
                </a:solidFill>
              </a:rPr>
              <a:t>Enhance learning interest </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123880206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Summary</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129431" y="1417295"/>
            <a:ext cx="6882063" cy="3777622"/>
          </a:xfrm>
        </p:spPr>
        <p:txBody>
          <a:bodyPr>
            <a:noAutofit/>
          </a:bodyPr>
          <a:lstStyle/>
          <a:p>
            <a:r>
              <a:rPr lang="en-US" sz="2000" b="1" dirty="0" smtClean="0"/>
              <a:t>Biotech industry is growing at a rapid pace. There is a gap in the demand and supply of trained biotechnologists</a:t>
            </a:r>
          </a:p>
          <a:p>
            <a:pPr marL="0" indent="0">
              <a:buNone/>
            </a:pPr>
            <a:endParaRPr lang="en-US" sz="500" b="1" dirty="0" smtClean="0"/>
          </a:p>
          <a:p>
            <a:r>
              <a:rPr lang="en-US" sz="2000" b="1" dirty="0" smtClean="0"/>
              <a:t>Extensive and consistent outreach and awareness programs are required to bridge this gap</a:t>
            </a:r>
          </a:p>
          <a:p>
            <a:pPr marL="0" indent="0">
              <a:buNone/>
            </a:pPr>
            <a:endParaRPr lang="en-US" sz="500" b="1" dirty="0" smtClean="0"/>
          </a:p>
          <a:p>
            <a:r>
              <a:rPr lang="en-US" sz="2000" b="1" dirty="0" smtClean="0"/>
              <a:t>Track students interested in biotechnology and educate them on available resources, degree programs and jobs opportunities in this field.</a:t>
            </a:r>
          </a:p>
        </p:txBody>
      </p:sp>
      <p:pic>
        <p:nvPicPr>
          <p:cNvPr id="5" name="Picture 4"/>
          <p:cNvPicPr>
            <a:picLocks noChangeAspect="1"/>
          </p:cNvPicPr>
          <p:nvPr/>
        </p:nvPicPr>
        <p:blipFill rotWithShape="1">
          <a:blip r:embed="rId2"/>
          <a:srcRect l="45395" t="2503" r="27763" b="5781"/>
          <a:stretch/>
        </p:blipFill>
        <p:spPr>
          <a:xfrm>
            <a:off x="9059779" y="220006"/>
            <a:ext cx="3132223" cy="6172200"/>
          </a:xfrm>
          <a:prstGeom prst="rect">
            <a:avLst/>
          </a:prstGeom>
        </p:spPr>
      </p:pic>
    </p:spTree>
    <p:extLst>
      <p:ext uri="{BB962C8B-B14F-4D97-AF65-F5344CB8AC3E}">
        <p14:creationId xmlns:p14="http://schemas.microsoft.com/office/powerpoint/2010/main" val="151756751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87" y="438628"/>
            <a:ext cx="8911687" cy="1280890"/>
          </a:xfrm>
        </p:spPr>
        <p:txBody>
          <a:bodyPr/>
          <a:lstStyle/>
          <a:p>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1764325" y="1378197"/>
            <a:ext cx="1752752" cy="906859"/>
          </a:xfrm>
          <a:prstGeom prst="rect">
            <a:avLst/>
          </a:prstGeom>
        </p:spPr>
      </p:pic>
      <p:pic>
        <p:nvPicPr>
          <p:cNvPr id="6" name="Picture 5"/>
          <p:cNvPicPr>
            <a:picLocks noChangeAspect="1"/>
          </p:cNvPicPr>
          <p:nvPr/>
        </p:nvPicPr>
        <p:blipFill>
          <a:blip r:embed="rId3"/>
          <a:stretch>
            <a:fillRect/>
          </a:stretch>
        </p:blipFill>
        <p:spPr>
          <a:xfrm>
            <a:off x="4461514" y="1378198"/>
            <a:ext cx="2686264" cy="906859"/>
          </a:xfrm>
          <a:prstGeom prst="rect">
            <a:avLst/>
          </a:prstGeom>
        </p:spPr>
      </p:pic>
      <p:pic>
        <p:nvPicPr>
          <p:cNvPr id="7" name="Picture 6"/>
          <p:cNvPicPr>
            <a:picLocks noChangeAspect="1"/>
          </p:cNvPicPr>
          <p:nvPr/>
        </p:nvPicPr>
        <p:blipFill>
          <a:blip r:embed="rId4"/>
          <a:stretch>
            <a:fillRect/>
          </a:stretch>
        </p:blipFill>
        <p:spPr>
          <a:xfrm>
            <a:off x="7810351" y="4133169"/>
            <a:ext cx="2218387" cy="969983"/>
          </a:xfrm>
          <a:prstGeom prst="rect">
            <a:avLst/>
          </a:prstGeom>
        </p:spPr>
      </p:pic>
      <p:pic>
        <p:nvPicPr>
          <p:cNvPr id="8" name="Picture 7"/>
          <p:cNvPicPr>
            <a:picLocks noChangeAspect="1"/>
          </p:cNvPicPr>
          <p:nvPr/>
        </p:nvPicPr>
        <p:blipFill>
          <a:blip r:embed="rId5"/>
          <a:stretch>
            <a:fillRect/>
          </a:stretch>
        </p:blipFill>
        <p:spPr>
          <a:xfrm>
            <a:off x="7810351" y="1342448"/>
            <a:ext cx="2340814" cy="880293"/>
          </a:xfrm>
          <a:prstGeom prst="rect">
            <a:avLst/>
          </a:prstGeom>
        </p:spPr>
      </p:pic>
      <p:pic>
        <p:nvPicPr>
          <p:cNvPr id="9" name="Picture 8"/>
          <p:cNvPicPr>
            <a:picLocks noChangeAspect="1"/>
          </p:cNvPicPr>
          <p:nvPr/>
        </p:nvPicPr>
        <p:blipFill>
          <a:blip r:embed="rId6"/>
          <a:stretch>
            <a:fillRect/>
          </a:stretch>
        </p:blipFill>
        <p:spPr>
          <a:xfrm>
            <a:off x="4461514" y="2771949"/>
            <a:ext cx="2735817" cy="594412"/>
          </a:xfrm>
          <a:prstGeom prst="rect">
            <a:avLst/>
          </a:prstGeom>
        </p:spPr>
      </p:pic>
      <p:pic>
        <p:nvPicPr>
          <p:cNvPr id="10" name="Picture 9"/>
          <p:cNvPicPr>
            <a:picLocks noChangeAspect="1"/>
          </p:cNvPicPr>
          <p:nvPr/>
        </p:nvPicPr>
        <p:blipFill>
          <a:blip r:embed="rId7"/>
          <a:stretch>
            <a:fillRect/>
          </a:stretch>
        </p:blipFill>
        <p:spPr>
          <a:xfrm>
            <a:off x="4461514" y="4133169"/>
            <a:ext cx="2621507" cy="929721"/>
          </a:xfrm>
          <a:prstGeom prst="rect">
            <a:avLst/>
          </a:prstGeom>
        </p:spPr>
      </p:pic>
      <p:pic>
        <p:nvPicPr>
          <p:cNvPr id="11" name="Picture 10"/>
          <p:cNvPicPr>
            <a:picLocks noChangeAspect="1"/>
          </p:cNvPicPr>
          <p:nvPr/>
        </p:nvPicPr>
        <p:blipFill>
          <a:blip r:embed="rId8"/>
          <a:stretch>
            <a:fillRect/>
          </a:stretch>
        </p:blipFill>
        <p:spPr>
          <a:xfrm>
            <a:off x="1568864" y="2778352"/>
            <a:ext cx="1948214" cy="670618"/>
          </a:xfrm>
          <a:prstGeom prst="rect">
            <a:avLst/>
          </a:prstGeom>
        </p:spPr>
      </p:pic>
      <p:pic>
        <p:nvPicPr>
          <p:cNvPr id="12" name="Picture 11"/>
          <p:cNvPicPr>
            <a:picLocks noChangeAspect="1"/>
          </p:cNvPicPr>
          <p:nvPr/>
        </p:nvPicPr>
        <p:blipFill>
          <a:blip r:embed="rId9"/>
          <a:stretch>
            <a:fillRect/>
          </a:stretch>
        </p:blipFill>
        <p:spPr>
          <a:xfrm>
            <a:off x="1325386" y="4133169"/>
            <a:ext cx="2789163" cy="969983"/>
          </a:xfrm>
          <a:prstGeom prst="rect">
            <a:avLst/>
          </a:prstGeom>
        </p:spPr>
      </p:pic>
      <p:pic>
        <p:nvPicPr>
          <p:cNvPr id="13" name="Picture 12"/>
          <p:cNvPicPr>
            <a:picLocks noChangeAspect="1"/>
          </p:cNvPicPr>
          <p:nvPr/>
        </p:nvPicPr>
        <p:blipFill>
          <a:blip r:embed="rId10"/>
          <a:stretch>
            <a:fillRect/>
          </a:stretch>
        </p:blipFill>
        <p:spPr>
          <a:xfrm>
            <a:off x="1325386" y="5391130"/>
            <a:ext cx="3322608" cy="1104313"/>
          </a:xfrm>
          <a:prstGeom prst="rect">
            <a:avLst/>
          </a:prstGeom>
        </p:spPr>
      </p:pic>
      <p:pic>
        <p:nvPicPr>
          <p:cNvPr id="14" name="Picture 13"/>
          <p:cNvPicPr>
            <a:picLocks noChangeAspect="1"/>
          </p:cNvPicPr>
          <p:nvPr/>
        </p:nvPicPr>
        <p:blipFill>
          <a:blip r:embed="rId11"/>
          <a:stretch>
            <a:fillRect/>
          </a:stretch>
        </p:blipFill>
        <p:spPr>
          <a:xfrm>
            <a:off x="7810351" y="2671663"/>
            <a:ext cx="2218387" cy="777307"/>
          </a:xfrm>
          <a:prstGeom prst="rect">
            <a:avLst/>
          </a:prstGeom>
        </p:spPr>
      </p:pic>
      <p:pic>
        <p:nvPicPr>
          <p:cNvPr id="15" name="Picture 14"/>
          <p:cNvPicPr>
            <a:picLocks noChangeAspect="1"/>
          </p:cNvPicPr>
          <p:nvPr/>
        </p:nvPicPr>
        <p:blipFill>
          <a:blip r:embed="rId12"/>
          <a:stretch>
            <a:fillRect/>
          </a:stretch>
        </p:blipFill>
        <p:spPr>
          <a:xfrm>
            <a:off x="6429757" y="5523651"/>
            <a:ext cx="3598981" cy="971792"/>
          </a:xfrm>
          <a:prstGeom prst="rect">
            <a:avLst/>
          </a:prstGeom>
        </p:spPr>
      </p:pic>
      <p:sp>
        <p:nvSpPr>
          <p:cNvPr id="16" name="TextBox 15"/>
          <p:cNvSpPr txBox="1"/>
          <p:nvPr/>
        </p:nvSpPr>
        <p:spPr>
          <a:xfrm>
            <a:off x="1701197" y="470651"/>
            <a:ext cx="7967797" cy="646331"/>
          </a:xfrm>
          <a:prstGeom prst="rect">
            <a:avLst/>
          </a:prstGeom>
          <a:noFill/>
        </p:spPr>
        <p:txBody>
          <a:bodyPr wrap="square" rtlCol="0">
            <a:spAutoFit/>
          </a:bodyPr>
          <a:lstStyle/>
          <a:p>
            <a:pPr>
              <a:spcBef>
                <a:spcPct val="0"/>
              </a:spcBef>
            </a:pP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mj-ea"/>
                <a:cs typeface="+mj-cs"/>
              </a:rPr>
              <a:t>Visits to Industries and Institutions</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mj-ea"/>
              <a:cs typeface="+mj-cs"/>
            </a:endParaRPr>
          </a:p>
        </p:txBody>
      </p:sp>
      <p:sp>
        <p:nvSpPr>
          <p:cNvPr id="17" name="Footer Placeholder 16"/>
          <p:cNvSpPr>
            <a:spLocks noGrp="1"/>
          </p:cNvSpPr>
          <p:nvPr>
            <p:ph type="ftr" sz="quarter" idx="11"/>
          </p:nvPr>
        </p:nvSpPr>
        <p:spPr>
          <a:xfrm>
            <a:off x="1875095" y="5877026"/>
            <a:ext cx="7619999" cy="365125"/>
          </a:xfrm>
        </p:spPr>
        <p:txBody>
          <a:bodyPr/>
          <a:lstStyle/>
          <a:p>
            <a:r>
              <a:rPr lang="en-US" dirty="0" smtClean="0"/>
              <a:t>NSF-ATE BIFP June  27, 2014</a:t>
            </a:r>
            <a:endParaRPr lang="en-US" dirty="0"/>
          </a:p>
        </p:txBody>
      </p:sp>
    </p:spTree>
    <p:extLst>
      <p:ext uri="{BB962C8B-B14F-4D97-AF65-F5344CB8AC3E}">
        <p14:creationId xmlns:p14="http://schemas.microsoft.com/office/powerpoint/2010/main" val="2663697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488" y="1080508"/>
            <a:ext cx="9697453" cy="5618999"/>
          </a:xfrm>
        </p:spPr>
        <p:txBody>
          <a:bodyPr>
            <a:noAutofit/>
          </a:bodyPr>
          <a:lstStyle/>
          <a:p>
            <a:pPr marL="0" indent="0">
              <a:lnSpc>
                <a:spcPct val="170000"/>
              </a:lnSpc>
              <a:buNone/>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BIFP Fellowship has indeed enabled me to have a better insight into the </a:t>
            </a:r>
            <a:r>
              <a:rPr lang="en-US" sz="1600" b="1" dirty="0" smtClean="0">
                <a:latin typeface="Arial" panose="020B0604020202020204" pitchFamily="34" charset="0"/>
                <a:cs typeface="Arial" panose="020B0604020202020204" pitchFamily="34" charset="0"/>
              </a:rPr>
              <a:t>amazing advancements </a:t>
            </a:r>
            <a:r>
              <a:rPr lang="en-US" sz="1600" b="1" dirty="0">
                <a:latin typeface="Arial" panose="020B0604020202020204" pitchFamily="34" charset="0"/>
                <a:cs typeface="Arial" panose="020B0604020202020204" pitchFamily="34" charset="0"/>
              </a:rPr>
              <a:t>that </a:t>
            </a:r>
            <a:r>
              <a:rPr lang="en-US" sz="1600" b="1" dirty="0" smtClean="0">
                <a:latin typeface="Arial" panose="020B0604020202020204" pitchFamily="34" charset="0"/>
                <a:cs typeface="Arial" panose="020B0604020202020204" pitchFamily="34" charset="0"/>
              </a:rPr>
              <a:t>have </a:t>
            </a:r>
            <a:r>
              <a:rPr lang="en-US" sz="1600" b="1" dirty="0">
                <a:latin typeface="Arial" panose="020B0604020202020204" pitchFamily="34" charset="0"/>
                <a:cs typeface="Arial" panose="020B0604020202020204" pitchFamily="34" charset="0"/>
              </a:rPr>
              <a:t>been made, through the use of Biotechnology/Bioscience, in improving the quality of </a:t>
            </a:r>
            <a:r>
              <a:rPr lang="en-US" sz="1600" b="1" dirty="0" smtClean="0">
                <a:latin typeface="Arial" panose="020B0604020202020204" pitchFamily="34" charset="0"/>
                <a:cs typeface="Arial" panose="020B0604020202020204" pitchFamily="34" charset="0"/>
              </a:rPr>
              <a:t>lives </a:t>
            </a:r>
            <a:r>
              <a:rPr lang="en-US" sz="1600" b="1" dirty="0">
                <a:latin typeface="Arial" panose="020B0604020202020204" pitchFamily="34" charset="0"/>
                <a:cs typeface="Arial" panose="020B0604020202020204" pitchFamily="34" charset="0"/>
              </a:rPr>
              <a:t>of people. The commitment and dedication of people from all strata of professional </a:t>
            </a:r>
            <a:r>
              <a:rPr lang="en-US" sz="1600" b="1" dirty="0" smtClean="0">
                <a:latin typeface="Arial" panose="020B0604020202020204" pitchFamily="34" charset="0"/>
                <a:cs typeface="Arial" panose="020B0604020202020204" pitchFamily="34" charset="0"/>
              </a:rPr>
              <a:t>inclinations </a:t>
            </a:r>
            <a:r>
              <a:rPr lang="en-US" sz="1600" b="1" dirty="0">
                <a:latin typeface="Arial" panose="020B0604020202020204" pitchFamily="34" charset="0"/>
                <a:cs typeface="Arial" panose="020B0604020202020204" pitchFamily="34" charset="0"/>
              </a:rPr>
              <a:t>are very </a:t>
            </a:r>
            <a:r>
              <a:rPr lang="en-US" sz="1600" b="1" dirty="0" smtClean="0">
                <a:latin typeface="Arial" panose="020B0604020202020204" pitchFamily="34" charset="0"/>
                <a:cs typeface="Arial" panose="020B0604020202020204" pitchFamily="34" charset="0"/>
              </a:rPr>
              <a:t>encouraging and a challenge to most of us.</a:t>
            </a:r>
            <a:r>
              <a:rPr lang="en-US" sz="1600" b="1" dirty="0">
                <a:latin typeface="Arial" panose="020B0604020202020204" pitchFamily="34" charset="0"/>
                <a:cs typeface="Arial" panose="020B0604020202020204" pitchFamily="34" charset="0"/>
              </a:rPr>
              <a:t> The future looks even brighter and more promising in what can be accomplished in this field - WFU Regenerative Medicine, David Murdock Res. Institute, Nanotechnology, other </a:t>
            </a:r>
            <a:r>
              <a:rPr lang="en-US" sz="1600" b="1" dirty="0" smtClean="0">
                <a:latin typeface="Arial" panose="020B0604020202020204" pitchFamily="34" charset="0"/>
                <a:cs typeface="Arial" panose="020B0604020202020204" pitchFamily="34" charset="0"/>
              </a:rPr>
              <a:t>big</a:t>
            </a:r>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and small biotech </a:t>
            </a:r>
            <a:r>
              <a:rPr lang="en-US" sz="1600" b="1" dirty="0">
                <a:latin typeface="Arial" panose="020B0604020202020204" pitchFamily="34" charset="0"/>
                <a:cs typeface="Arial" panose="020B0604020202020204" pitchFamily="34" charset="0"/>
              </a:rPr>
              <a:t>industries and their affiliates. </a:t>
            </a: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question </a:t>
            </a:r>
            <a:r>
              <a:rPr lang="en-US" sz="1600" b="1" dirty="0" smtClean="0">
                <a:latin typeface="Arial" panose="020B0604020202020204" pitchFamily="34" charset="0"/>
                <a:cs typeface="Arial" panose="020B0604020202020204" pitchFamily="34" charset="0"/>
              </a:rPr>
              <a:t>that is before us is</a:t>
            </a:r>
            <a:r>
              <a:rPr lang="en-US" sz="1600" b="1" dirty="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 “How </a:t>
            </a:r>
            <a:r>
              <a:rPr lang="en-US" sz="1600" b="1" dirty="0">
                <a:latin typeface="Arial" panose="020B0604020202020204" pitchFamily="34" charset="0"/>
                <a:cs typeface="Arial" panose="020B0604020202020204" pitchFamily="34" charset="0"/>
              </a:rPr>
              <a:t>do we all ensure that our future generations can </a:t>
            </a:r>
            <a:r>
              <a:rPr lang="en-US" sz="1600" b="1" u="sng" dirty="0">
                <a:latin typeface="Arial" panose="020B0604020202020204" pitchFamily="34" charset="0"/>
                <a:cs typeface="Arial" panose="020B0604020202020204" pitchFamily="34" charset="0"/>
              </a:rPr>
              <a:t>competently</a:t>
            </a:r>
            <a:r>
              <a:rPr lang="en-US" sz="1600" b="1" dirty="0">
                <a:latin typeface="Arial" panose="020B0604020202020204" pitchFamily="34" charset="0"/>
                <a:cs typeface="Arial" panose="020B0604020202020204" pitchFamily="34" charset="0"/>
              </a:rPr>
              <a:t> improve on the breakthroughs of today in order to meet and sustain the challenges of tomorrow in this exciting field of </a:t>
            </a:r>
            <a:r>
              <a:rPr lang="en-US" sz="1600" b="1" dirty="0" smtClean="0">
                <a:latin typeface="Arial" panose="020B0604020202020204" pitchFamily="34" charset="0"/>
                <a:cs typeface="Arial" panose="020B0604020202020204" pitchFamily="34" charset="0"/>
              </a:rPr>
              <a:t>biotechnology?"</a:t>
            </a:r>
            <a:r>
              <a:rPr lang="en-US" sz="1600" b="1" dirty="0">
                <a:latin typeface="Arial" panose="020B0604020202020204" pitchFamily="34" charset="0"/>
                <a:cs typeface="Arial" panose="020B0604020202020204" pitchFamily="34" charset="0"/>
              </a:rPr>
              <a:t>  I intend to disseminate the experiences and information I have gained through this program to the Students, Faculty and Staff at </a:t>
            </a:r>
            <a:r>
              <a:rPr lang="en-US" sz="1600" b="1" dirty="0" smtClean="0">
                <a:latin typeface="Arial" panose="020B0604020202020204" pitchFamily="34" charset="0"/>
                <a:cs typeface="Arial" panose="020B0604020202020204" pitchFamily="34" charset="0"/>
              </a:rPr>
              <a:t>this College and </a:t>
            </a:r>
            <a:r>
              <a:rPr lang="en-US" sz="1600" b="1" dirty="0">
                <a:latin typeface="Arial" panose="020B0604020202020204" pitchFamily="34" charset="0"/>
                <a:cs typeface="Arial" panose="020B0604020202020204" pitchFamily="34" charset="0"/>
              </a:rPr>
              <a:t>beyond.  </a:t>
            </a:r>
            <a:endParaRPr lang="en-US" sz="1600" b="1" dirty="0" smtClean="0">
              <a:latin typeface="Arial" panose="020B0604020202020204" pitchFamily="34" charset="0"/>
              <a:cs typeface="Arial" panose="020B0604020202020204" pitchFamily="34" charset="0"/>
            </a:endParaRPr>
          </a:p>
          <a:p>
            <a:pPr marL="0" indent="0">
              <a:lnSpc>
                <a:spcPct val="170000"/>
              </a:lnSpc>
              <a:buNone/>
            </a:pPr>
            <a:r>
              <a:rPr lang="en-US" sz="1600" b="1" dirty="0" smtClean="0">
                <a:latin typeface="Arial" panose="020B0604020202020204" pitchFamily="34" charset="0"/>
                <a:cs typeface="Arial" panose="020B0604020202020204" pitchFamily="34" charset="0"/>
              </a:rPr>
              <a:t>Finally, a</a:t>
            </a:r>
            <a:r>
              <a:rPr lang="en-US" sz="1600" b="1" dirty="0">
                <a:latin typeface="Arial" panose="020B0604020202020204" pitchFamily="34" charset="0"/>
                <a:cs typeface="Arial" panose="020B0604020202020204" pitchFamily="34" charset="0"/>
              </a:rPr>
              <a:t> big THANK YOU to the Organizers of </a:t>
            </a:r>
            <a:r>
              <a:rPr lang="en-US" sz="1600" b="1" dirty="0" smtClean="0">
                <a:latin typeface="Arial" panose="020B0604020202020204" pitchFamily="34" charset="0"/>
                <a:cs typeface="Arial" panose="020B0604020202020204" pitchFamily="34" charset="0"/>
              </a:rPr>
              <a:t>BIFP, the Sponsors, the Hosting </a:t>
            </a:r>
            <a:r>
              <a:rPr lang="en-US" sz="1600" b="1" dirty="0">
                <a:latin typeface="Arial" panose="020B0604020202020204" pitchFamily="34" charset="0"/>
                <a:cs typeface="Arial" panose="020B0604020202020204" pitchFamily="34" charset="0"/>
              </a:rPr>
              <a:t>S</a:t>
            </a:r>
            <a:r>
              <a:rPr lang="en-US" sz="1600" b="1" dirty="0" smtClean="0">
                <a:latin typeface="Arial" panose="020B0604020202020204" pitchFamily="34" charset="0"/>
                <a:cs typeface="Arial" panose="020B0604020202020204" pitchFamily="34" charset="0"/>
              </a:rPr>
              <a:t>chools, Industries/Institutes. It was a wonderful experience indeed.</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endParaRPr lang="en-US" sz="900" dirty="0"/>
          </a:p>
        </p:txBody>
      </p:sp>
      <p:sp>
        <p:nvSpPr>
          <p:cNvPr id="5" name="Title 1"/>
          <p:cNvSpPr>
            <a:spLocks noGrp="1"/>
          </p:cNvSpPr>
          <p:nvPr>
            <p:ph type="title"/>
          </p:nvPr>
        </p:nvSpPr>
        <p:spPr>
          <a:xfrm>
            <a:off x="2581566" y="383478"/>
            <a:ext cx="8911687" cy="711396"/>
          </a:xfrm>
        </p:spPr>
        <p:txBody>
          <a:bodyPr>
            <a:normAutofit fontScale="90000"/>
          </a:bodyPr>
          <a:lstStyle/>
          <a:p>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a:t>
            </a:r>
            <a:r>
              <a:rPr lang="en-US" sz="4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BIFP</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Experience </a:t>
            </a: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346238759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5" y="940905"/>
            <a:ext cx="7354956" cy="5088834"/>
          </a:xfrm>
          <a:prstGeom prst="rect">
            <a:avLst/>
          </a:prstGeom>
        </p:spPr>
      </p:pic>
    </p:spTree>
    <p:extLst>
      <p:ext uri="{BB962C8B-B14F-4D97-AF65-F5344CB8AC3E}">
        <p14:creationId xmlns:p14="http://schemas.microsoft.com/office/powerpoint/2010/main" val="17844086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1325" y="347826"/>
            <a:ext cx="5274201" cy="1323439"/>
          </a:xfrm>
          <a:prstGeom prst="rect">
            <a:avLst/>
          </a:prstGeom>
          <a:noFill/>
        </p:spPr>
        <p:txBody>
          <a:bodyPr wrap="none" rtlCol="0">
            <a:spAutoFit/>
          </a:bodyPr>
          <a:lstStyle/>
          <a:p>
            <a:r>
              <a:rPr lang="en-U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0906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912" y="371670"/>
            <a:ext cx="8229600" cy="953278"/>
          </a:xfrm>
        </p:spPr>
        <p:txBody>
          <a:bodyPr>
            <a:noAutofit/>
          </a:bodyPr>
          <a:lstStyle/>
          <a:p>
            <a:pPr algn="ctr"/>
            <a:r>
              <a:rPr lang="en-US" sz="2800" b="1" dirty="0"/>
              <a:t>BIOSCIENCES INDUSTRY FELLOWSHIP PROGRAM                      JUNE 2-27, 2014</a:t>
            </a:r>
          </a:p>
        </p:txBody>
      </p:sp>
      <p:sp>
        <p:nvSpPr>
          <p:cNvPr id="3" name="TextBox 2"/>
          <p:cNvSpPr txBox="1"/>
          <p:nvPr/>
        </p:nvSpPr>
        <p:spPr>
          <a:xfrm>
            <a:off x="1939212" y="2057401"/>
            <a:ext cx="8763000" cy="1200329"/>
          </a:xfrm>
          <a:prstGeom prst="rect">
            <a:avLst/>
          </a:prstGeom>
          <a:noFill/>
        </p:spPr>
        <p:txBody>
          <a:bodyPr wrap="square" rtlCol="0">
            <a:spAutoFit/>
          </a:bodyPr>
          <a:lstStyle/>
          <a:p>
            <a:pPr algn="ctr"/>
            <a:r>
              <a:rPr lang="en-US" sz="3600" b="1" dirty="0">
                <a:solidFill>
                  <a:prstClr val="black"/>
                </a:solidFill>
              </a:rPr>
              <a:t>Applications for </a:t>
            </a:r>
          </a:p>
          <a:p>
            <a:pPr algn="ctr"/>
            <a:r>
              <a:rPr lang="en-US" sz="3600" b="1" dirty="0">
                <a:solidFill>
                  <a:prstClr val="black"/>
                </a:solidFill>
              </a:rPr>
              <a:t>Developmental Math</a:t>
            </a:r>
          </a:p>
        </p:txBody>
      </p:sp>
      <p:sp>
        <p:nvSpPr>
          <p:cNvPr id="4" name="TextBox 3"/>
          <p:cNvSpPr txBox="1"/>
          <p:nvPr/>
        </p:nvSpPr>
        <p:spPr>
          <a:xfrm>
            <a:off x="4067758" y="4562671"/>
            <a:ext cx="4505908" cy="1077218"/>
          </a:xfrm>
          <a:prstGeom prst="rect">
            <a:avLst/>
          </a:prstGeom>
          <a:noFill/>
        </p:spPr>
        <p:txBody>
          <a:bodyPr wrap="square" rtlCol="0">
            <a:spAutoFit/>
          </a:bodyPr>
          <a:lstStyle/>
          <a:p>
            <a:pPr algn="ctr"/>
            <a:r>
              <a:rPr lang="en-US" sz="1600" b="1" dirty="0">
                <a:solidFill>
                  <a:prstClr val="black"/>
                </a:solidFill>
              </a:rPr>
              <a:t>Heather King</a:t>
            </a:r>
          </a:p>
          <a:p>
            <a:pPr algn="ctr"/>
            <a:r>
              <a:rPr lang="en-US" sz="1600" b="1" dirty="0">
                <a:solidFill>
                  <a:prstClr val="black"/>
                </a:solidFill>
              </a:rPr>
              <a:t>Developmental Math Instructor</a:t>
            </a:r>
          </a:p>
          <a:p>
            <a:pPr algn="ctr"/>
            <a:r>
              <a:rPr lang="en-US" sz="1600" b="1" dirty="0">
                <a:solidFill>
                  <a:prstClr val="black"/>
                </a:solidFill>
              </a:rPr>
              <a:t>Forsyth Technical Community College, NC</a:t>
            </a:r>
          </a:p>
          <a:p>
            <a:pPr algn="ctr"/>
            <a:r>
              <a:rPr lang="en-US" sz="1600" b="1" dirty="0">
                <a:solidFill>
                  <a:prstClr val="black"/>
                </a:solidFill>
              </a:rPr>
              <a:t>hking@forsythtech.edu</a:t>
            </a:r>
          </a:p>
        </p:txBody>
      </p:sp>
    </p:spTree>
    <p:extLst>
      <p:ext uri="{BB962C8B-B14F-4D97-AF65-F5344CB8AC3E}">
        <p14:creationId xmlns:p14="http://schemas.microsoft.com/office/powerpoint/2010/main" val="2111847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Objectives</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Content Placeholder 4"/>
          <p:cNvSpPr>
            <a:spLocks noGrp="1"/>
          </p:cNvSpPr>
          <p:nvPr>
            <p:ph idx="1"/>
          </p:nvPr>
        </p:nvSpPr>
        <p:spPr>
          <a:xfrm>
            <a:off x="2418573" y="1569356"/>
            <a:ext cx="9671779" cy="4612638"/>
          </a:xfrm>
        </p:spPr>
        <p:txBody>
          <a:bodyPr>
            <a:noAutofit/>
          </a:bodyPr>
          <a:lstStyle/>
          <a:p>
            <a:r>
              <a:rPr lang="en-US" sz="2800" b="1" dirty="0" smtClean="0"/>
              <a:t>Bioscience and its disciplines.</a:t>
            </a:r>
          </a:p>
          <a:p>
            <a:r>
              <a:rPr lang="en-US" sz="2800" b="1" dirty="0" smtClean="0"/>
              <a:t>Bioscience/Biotechnology Awareness – to diverse professionals </a:t>
            </a:r>
          </a:p>
          <a:p>
            <a:r>
              <a:rPr lang="en-US" sz="2800" b="1" dirty="0" smtClean="0"/>
              <a:t>Biotechnology Career Paths</a:t>
            </a:r>
            <a:endParaRPr lang="en-US" sz="2800" b="1" dirty="0" smtClean="0">
              <a:solidFill>
                <a:srgbClr val="FF0000"/>
              </a:solidFill>
            </a:endParaRPr>
          </a:p>
          <a:p>
            <a:r>
              <a:rPr lang="en-US" sz="2800" b="1" dirty="0" smtClean="0"/>
              <a:t>Required </a:t>
            </a:r>
            <a:r>
              <a:rPr lang="en-US" sz="2800" b="1" dirty="0" smtClean="0">
                <a:solidFill>
                  <a:schemeClr val="tx1"/>
                </a:solidFill>
              </a:rPr>
              <a:t>skills </a:t>
            </a:r>
          </a:p>
          <a:p>
            <a:r>
              <a:rPr lang="en-US" sz="2800" b="1" dirty="0" smtClean="0"/>
              <a:t>Biotech Resources Facts: Nationwide;  State of NC</a:t>
            </a:r>
          </a:p>
          <a:p>
            <a:r>
              <a:rPr lang="en-US" sz="2800" b="1" dirty="0" smtClean="0"/>
              <a:t>Sustaining the Biotech work force: looking ahead</a:t>
            </a:r>
          </a:p>
          <a:p>
            <a:r>
              <a:rPr lang="en-US" sz="2800" b="1" dirty="0" smtClean="0"/>
              <a:t>Experiences </a:t>
            </a:r>
            <a:r>
              <a:rPr lang="en-US" sz="2800" b="1" dirty="0"/>
              <a:t>in BIFP program. </a:t>
            </a:r>
            <a:endParaRPr lang="en-US" sz="2800" b="1" dirty="0" smtClean="0"/>
          </a:p>
          <a:p>
            <a:r>
              <a:rPr lang="en-US" sz="2800" b="1" dirty="0" smtClean="0"/>
              <a:t>Industry/Institutions visited</a:t>
            </a:r>
            <a:endParaRPr lang="en-US" sz="2800" b="1" dirty="0"/>
          </a:p>
        </p:txBody>
      </p:sp>
    </p:spTree>
    <p:extLst>
      <p:ext uri="{BB962C8B-B14F-4D97-AF65-F5344CB8AC3E}">
        <p14:creationId xmlns:p14="http://schemas.microsoft.com/office/powerpoint/2010/main" val="300614229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0"/>
            <a:ext cx="8458200" cy="6647974"/>
          </a:xfrm>
          <a:prstGeom prst="rect">
            <a:avLst/>
          </a:prstGeom>
          <a:noFill/>
        </p:spPr>
        <p:txBody>
          <a:bodyPr wrap="square" rtlCol="0">
            <a:spAutoFit/>
          </a:bodyPr>
          <a:lstStyle/>
          <a:p>
            <a:pPr lvl="0" algn="ctr"/>
            <a:endParaRPr lang="en-US" sz="2400" u="sng" dirty="0">
              <a:solidFill>
                <a:srgbClr val="0000FF"/>
              </a:solidFill>
            </a:endParaRPr>
          </a:p>
          <a:p>
            <a:pPr lvl="0" algn="ctr"/>
            <a:endParaRPr lang="en-US" sz="2000" dirty="0"/>
          </a:p>
          <a:p>
            <a:pPr lvl="0" algn="ctr"/>
            <a:endParaRPr lang="en-US" sz="2400" dirty="0"/>
          </a:p>
          <a:p>
            <a:pPr lvl="0" algn="ctr"/>
            <a:endParaRPr lang="en-US" sz="800" dirty="0"/>
          </a:p>
          <a:p>
            <a:pPr lvl="0" algn="ctr"/>
            <a:endParaRPr lang="en-US" sz="2400" dirty="0"/>
          </a:p>
          <a:p>
            <a:pPr lvl="0" algn="ctr"/>
            <a:r>
              <a:rPr lang="en-US" sz="2400" dirty="0"/>
              <a:t>In every math class you will hear …</a:t>
            </a:r>
          </a:p>
          <a:p>
            <a:pPr lvl="0" algn="ctr"/>
            <a:endParaRPr lang="en-US" sz="800" dirty="0"/>
          </a:p>
          <a:p>
            <a:pPr lvl="0" algn="ctr"/>
            <a:r>
              <a:rPr lang="en-US" sz="2000" dirty="0"/>
              <a:t>Why do I need to know this?</a:t>
            </a:r>
          </a:p>
          <a:p>
            <a:pPr lvl="0" algn="ctr"/>
            <a:endParaRPr lang="en-US" sz="800" dirty="0"/>
          </a:p>
          <a:p>
            <a:pPr lvl="0" algn="ctr"/>
            <a:r>
              <a:rPr lang="en-US" sz="2000" dirty="0"/>
              <a:t>When will I ever use this?</a:t>
            </a:r>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sz="2000" dirty="0"/>
          </a:p>
          <a:p>
            <a:pPr lvl="0" algn="ctr"/>
            <a:r>
              <a:rPr lang="en-US" sz="2400" dirty="0"/>
              <a:t>In every science class you will hear …</a:t>
            </a:r>
          </a:p>
          <a:p>
            <a:pPr lvl="0" algn="ctr"/>
            <a:endParaRPr lang="en-US" sz="800" dirty="0"/>
          </a:p>
          <a:p>
            <a:pPr lvl="0" algn="ctr"/>
            <a:r>
              <a:rPr lang="en-US" sz="2000" dirty="0"/>
              <a:t>Did I learn how to do this in my math class?</a:t>
            </a:r>
          </a:p>
          <a:p>
            <a:pPr lvl="0" algn="ctr"/>
            <a:endParaRPr lang="en-US" dirty="0"/>
          </a:p>
          <a:p>
            <a:pPr lvl="0" algn="ctr"/>
            <a:endParaRPr lang="en-US" dirty="0"/>
          </a:p>
          <a:p>
            <a:r>
              <a:rPr lang="en-US" dirty="0"/>
              <a:t>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040" b="10027"/>
          <a:stretch/>
        </p:blipFill>
        <p:spPr bwMode="auto">
          <a:xfrm>
            <a:off x="4852986" y="304801"/>
            <a:ext cx="2409825" cy="155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73" y="3505200"/>
            <a:ext cx="1703025" cy="176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89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anim calcmode="lin" valueType="num">
                                      <p:cBhvr additive="base">
                                        <p:cTn id="2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9" end="19"/>
                                            </p:txEl>
                                          </p:spTgt>
                                        </p:tgtEl>
                                        <p:attrNameLst>
                                          <p:attrName>style.visibility</p:attrName>
                                        </p:attrNameLst>
                                      </p:cBhvr>
                                      <p:to>
                                        <p:strVal val="visible"/>
                                      </p:to>
                                    </p:set>
                                    <p:anim calcmode="lin" valueType="num">
                                      <p:cBhvr additive="base">
                                        <p:cTn id="3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0"/>
            <a:ext cx="8458200" cy="1600438"/>
          </a:xfrm>
          <a:prstGeom prst="rect">
            <a:avLst/>
          </a:prstGeom>
          <a:noFill/>
        </p:spPr>
        <p:txBody>
          <a:bodyPr wrap="square" rtlCol="0">
            <a:spAutoFit/>
          </a:bodyPr>
          <a:lstStyle/>
          <a:p>
            <a:pPr lvl="0" algn="ctr"/>
            <a:r>
              <a:rPr lang="en-US" sz="2400" u="sng" dirty="0">
                <a:solidFill>
                  <a:srgbClr val="0000FF"/>
                </a:solidFill>
              </a:rPr>
              <a:t>Basic Mathematical Concepts</a:t>
            </a:r>
          </a:p>
          <a:p>
            <a:pPr lvl="0" algn="ctr"/>
            <a:endParaRPr lang="en-US" sz="2000" dirty="0"/>
          </a:p>
          <a:p>
            <a:pPr lvl="0" algn="ctr"/>
            <a:endParaRPr lang="en-US" dirty="0"/>
          </a:p>
          <a:p>
            <a:pPr lvl="0" algn="ctr"/>
            <a:endParaRPr lang="en-US" dirty="0"/>
          </a:p>
          <a:p>
            <a:r>
              <a:rPr lang="en-US" dirty="0"/>
              <a:t> 			</a:t>
            </a:r>
          </a:p>
        </p:txBody>
      </p:sp>
      <p:sp>
        <p:nvSpPr>
          <p:cNvPr id="2" name="Oval 1"/>
          <p:cNvSpPr/>
          <p:nvPr/>
        </p:nvSpPr>
        <p:spPr>
          <a:xfrm>
            <a:off x="4572000" y="2444621"/>
            <a:ext cx="3806890" cy="2189782"/>
          </a:xfrm>
          <a:prstGeom prst="ellipse">
            <a:avLst/>
          </a:prstGeom>
          <a:solidFill>
            <a:srgbClr val="00B050">
              <a:alpha val="9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Biotechnology</a:t>
            </a:r>
          </a:p>
          <a:p>
            <a:pPr algn="ctr"/>
            <a:r>
              <a:rPr lang="en-US" sz="2800" dirty="0"/>
              <a:t>Applications</a:t>
            </a:r>
          </a:p>
        </p:txBody>
      </p:sp>
      <p:sp>
        <p:nvSpPr>
          <p:cNvPr id="4" name="Rectangle 3"/>
          <p:cNvSpPr/>
          <p:nvPr/>
        </p:nvSpPr>
        <p:spPr>
          <a:xfrm>
            <a:off x="5505061" y="1532732"/>
            <a:ext cx="1303953" cy="6263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Equations of Lines</a:t>
            </a:r>
          </a:p>
        </p:txBody>
      </p:sp>
      <p:sp>
        <p:nvSpPr>
          <p:cNvPr id="9" name="Rectangle 8"/>
          <p:cNvSpPr/>
          <p:nvPr/>
        </p:nvSpPr>
        <p:spPr>
          <a:xfrm>
            <a:off x="3352801" y="2302766"/>
            <a:ext cx="1371600" cy="626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Exponents</a:t>
            </a:r>
          </a:p>
        </p:txBody>
      </p:sp>
      <p:sp>
        <p:nvSpPr>
          <p:cNvPr id="10" name="Rectangle 9"/>
          <p:cNvSpPr/>
          <p:nvPr/>
        </p:nvSpPr>
        <p:spPr>
          <a:xfrm>
            <a:off x="3889310" y="4640917"/>
            <a:ext cx="1143000" cy="626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Graphs</a:t>
            </a:r>
          </a:p>
        </p:txBody>
      </p:sp>
      <p:sp>
        <p:nvSpPr>
          <p:cNvPr id="11" name="Rectangle 10"/>
          <p:cNvSpPr/>
          <p:nvPr/>
        </p:nvSpPr>
        <p:spPr>
          <a:xfrm>
            <a:off x="8345844" y="4463075"/>
            <a:ext cx="1181100" cy="626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Fractions</a:t>
            </a:r>
          </a:p>
        </p:txBody>
      </p:sp>
      <p:sp>
        <p:nvSpPr>
          <p:cNvPr id="12" name="Rectangle 11"/>
          <p:cNvSpPr/>
          <p:nvPr/>
        </p:nvSpPr>
        <p:spPr>
          <a:xfrm>
            <a:off x="8041044" y="1943400"/>
            <a:ext cx="1143000" cy="626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Percents</a:t>
            </a:r>
            <a:endParaRPr lang="en-US" dirty="0">
              <a:solidFill>
                <a:schemeClr val="tx1"/>
              </a:solidFill>
            </a:endParaRPr>
          </a:p>
        </p:txBody>
      </p:sp>
      <p:sp>
        <p:nvSpPr>
          <p:cNvPr id="13" name="Rectangle 12"/>
          <p:cNvSpPr/>
          <p:nvPr/>
        </p:nvSpPr>
        <p:spPr>
          <a:xfrm>
            <a:off x="2118050" y="1264358"/>
            <a:ext cx="1441580" cy="6263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Proportions</a:t>
            </a:r>
          </a:p>
        </p:txBody>
      </p:sp>
      <p:sp>
        <p:nvSpPr>
          <p:cNvPr id="14" name="Rectangle 13"/>
          <p:cNvSpPr/>
          <p:nvPr/>
        </p:nvSpPr>
        <p:spPr>
          <a:xfrm>
            <a:off x="9524222" y="1088255"/>
            <a:ext cx="1143000" cy="6263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Ratios</a:t>
            </a:r>
          </a:p>
        </p:txBody>
      </p:sp>
      <p:sp>
        <p:nvSpPr>
          <p:cNvPr id="15" name="Rectangle 14"/>
          <p:cNvSpPr/>
          <p:nvPr/>
        </p:nvSpPr>
        <p:spPr>
          <a:xfrm>
            <a:off x="2449288" y="3780283"/>
            <a:ext cx="1143000" cy="6263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Basic Statistics</a:t>
            </a:r>
          </a:p>
        </p:txBody>
      </p:sp>
      <p:sp>
        <p:nvSpPr>
          <p:cNvPr id="16" name="Rectangle 15"/>
          <p:cNvSpPr/>
          <p:nvPr/>
        </p:nvSpPr>
        <p:spPr>
          <a:xfrm>
            <a:off x="8991600" y="3257387"/>
            <a:ext cx="1295400" cy="6263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Solving Equations</a:t>
            </a:r>
          </a:p>
        </p:txBody>
      </p:sp>
      <p:sp>
        <p:nvSpPr>
          <p:cNvPr id="17" name="Rectangle 16"/>
          <p:cNvSpPr/>
          <p:nvPr/>
        </p:nvSpPr>
        <p:spPr>
          <a:xfrm>
            <a:off x="8761445" y="5520936"/>
            <a:ext cx="1525555" cy="6263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Conversions</a:t>
            </a:r>
          </a:p>
        </p:txBody>
      </p:sp>
      <p:sp>
        <p:nvSpPr>
          <p:cNvPr id="18" name="Rectangle 17"/>
          <p:cNvSpPr/>
          <p:nvPr/>
        </p:nvSpPr>
        <p:spPr>
          <a:xfrm>
            <a:off x="5837464" y="5228900"/>
            <a:ext cx="1275961" cy="6263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Scientific Notation</a:t>
            </a:r>
          </a:p>
        </p:txBody>
      </p:sp>
      <p:sp>
        <p:nvSpPr>
          <p:cNvPr id="19" name="Rectangle 18"/>
          <p:cNvSpPr/>
          <p:nvPr/>
        </p:nvSpPr>
        <p:spPr>
          <a:xfrm>
            <a:off x="2118050" y="5257801"/>
            <a:ext cx="1234750" cy="6263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Formulas</a:t>
            </a:r>
          </a:p>
        </p:txBody>
      </p:sp>
    </p:spTree>
    <p:extLst>
      <p:ext uri="{BB962C8B-B14F-4D97-AF65-F5344CB8AC3E}">
        <p14:creationId xmlns:p14="http://schemas.microsoft.com/office/powerpoint/2010/main" val="227457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828800" y="304800"/>
                <a:ext cx="8458200" cy="7725192"/>
              </a:xfrm>
              <a:prstGeom prst="rect">
                <a:avLst/>
              </a:prstGeom>
              <a:noFill/>
            </p:spPr>
            <p:txBody>
              <a:bodyPr wrap="square" rtlCol="0">
                <a:spAutoFit/>
              </a:bodyPr>
              <a:lstStyle/>
              <a:p>
                <a:pPr algn="ctr"/>
                <a:r>
                  <a:rPr lang="en-US" sz="2400" u="sng" dirty="0">
                    <a:solidFill>
                      <a:srgbClr val="0000FF"/>
                    </a:solidFill>
                  </a:rPr>
                  <a:t>Expressions, Linear Equations &amp; Inequalities</a:t>
                </a:r>
              </a:p>
              <a:p>
                <a:pPr lvl="0" algn="ctr"/>
                <a:r>
                  <a:rPr lang="en-US" sz="2000" dirty="0">
                    <a:solidFill>
                      <a:srgbClr val="0000FF"/>
                    </a:solidFill>
                  </a:rPr>
                  <a:t>Dilutions of Solutions</a:t>
                </a:r>
              </a:p>
              <a:p>
                <a:pPr lvl="0" algn="ctr"/>
                <a:r>
                  <a:rPr lang="en-US" sz="1600" dirty="0">
                    <a:solidFill>
                      <a:srgbClr val="0000FF"/>
                    </a:solidFill>
                  </a:rPr>
                  <a:t>Forsyth Technical Community College</a:t>
                </a:r>
              </a:p>
              <a:p>
                <a:endParaRPr lang="en-US" sz="1000"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Suppose you have a stock TGS electrophoresis buffer solution that is used in a protein profiler investigation of fish.  The stock is 10 times more concentrated than the desired buffer.  How would you prepare 400 mL at the correct concentration?  </a:t>
                </a:r>
              </a:p>
              <a:p>
                <a:pPr algn="ctr"/>
                <a:endParaRPr lang="en-US" sz="800" u="sng" dirty="0"/>
              </a:p>
              <a:p>
                <a:pPr algn="ctr"/>
                <a:r>
                  <a:rPr lang="en-US" sz="2000" u="sng" dirty="0"/>
                  <a:t>Concentration &amp; Volume Formula</a:t>
                </a:r>
              </a:p>
              <a:p>
                <a:endParaRPr lang="en-US" sz="800" i="1" dirty="0">
                  <a:latin typeface="Cambria Math"/>
                </a:endParaRP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𝐶</m:t>
                          </m:r>
                        </m:e>
                        <m:sub>
                          <m:r>
                            <a:rPr lang="en-US" sz="2000" i="1">
                              <a:latin typeface="Cambria Math"/>
                            </a:rPr>
                            <m:t>1</m:t>
                          </m:r>
                        </m:sub>
                      </m:sSub>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𝐶</m:t>
                          </m:r>
                        </m:e>
                        <m:sub>
                          <m:r>
                            <a:rPr lang="en-US" sz="2000" i="1">
                              <a:latin typeface="Cambria Math"/>
                            </a:rPr>
                            <m:t>2</m:t>
                          </m:r>
                        </m:sub>
                      </m:sSub>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2</m:t>
                          </m:r>
                        </m:sub>
                      </m:sSub>
                    </m:oMath>
                  </m:oMathPara>
                </a14:m>
                <a:endParaRPr lang="en-US" sz="2000" dirty="0"/>
              </a:p>
              <a:p>
                <a:endParaRPr lang="en-US" dirty="0"/>
              </a:p>
              <a:p>
                <a:endParaRPr lang="en-US" sz="800" dirty="0"/>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28800" y="304800"/>
                <a:ext cx="8458200" cy="7725192"/>
              </a:xfrm>
              <a:prstGeom prst="rect">
                <a:avLst/>
              </a:prstGeom>
              <a:blipFill rotWithShape="0">
                <a:blip r:embed="rId2"/>
                <a:stretch>
                  <a:fillRect l="-720" t="-631" r="-648"/>
                </a:stretch>
              </a:blipFill>
            </p:spPr>
            <p:txBody>
              <a:bodyPr/>
              <a:lstStyle/>
              <a:p>
                <a:r>
                  <a:rPr lang="en-US">
                    <a:noFill/>
                  </a:rPr>
                  <a:t> </a:t>
                </a:r>
              </a:p>
            </p:txBody>
          </p:sp>
        </mc:Fallback>
      </mc:AlternateContent>
      <p:sp>
        <p:nvSpPr>
          <p:cNvPr id="2" name="Rectangle 1"/>
          <p:cNvSpPr/>
          <p:nvPr/>
        </p:nvSpPr>
        <p:spPr>
          <a:xfrm>
            <a:off x="5352818" y="5638800"/>
            <a:ext cx="1410164"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236" y="1538514"/>
            <a:ext cx="2667000" cy="200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40165"/>
            <a:ext cx="2362200" cy="160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23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 calcmode="lin" valueType="num">
                                      <p:cBhvr additive="base">
                                        <p:cTn id="2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anim calcmode="lin" valueType="num">
                                      <p:cBhvr additive="base">
                                        <p:cTn id="3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304801"/>
            <a:ext cx="8229600" cy="1015663"/>
          </a:xfrm>
          <a:prstGeom prst="rect">
            <a:avLst/>
          </a:prstGeom>
        </p:spPr>
        <p:txBody>
          <a:bodyPr wrap="square">
            <a:spAutoFit/>
          </a:bodyPr>
          <a:lstStyle/>
          <a:p>
            <a:pPr lvl="0" algn="ctr"/>
            <a:r>
              <a:rPr lang="en-US" sz="2400" u="sng" dirty="0">
                <a:solidFill>
                  <a:srgbClr val="0000FF"/>
                </a:solidFill>
              </a:rPr>
              <a:t>Linear Equations in Two Variables</a:t>
            </a:r>
          </a:p>
          <a:p>
            <a:pPr lvl="0" algn="ctr"/>
            <a:r>
              <a:rPr lang="en-US" sz="2000" dirty="0">
                <a:solidFill>
                  <a:srgbClr val="0000FF"/>
                </a:solidFill>
              </a:rPr>
              <a:t>Standard Curves &amp; Unknown Concentrations</a:t>
            </a:r>
          </a:p>
          <a:p>
            <a:pPr lvl="0" algn="ctr"/>
            <a:r>
              <a:rPr lang="en-US" sz="1600" dirty="0">
                <a:solidFill>
                  <a:srgbClr val="0000FF"/>
                </a:solidFill>
              </a:rPr>
              <a:t>Rowan Cabarrus Community College</a:t>
            </a:r>
          </a:p>
        </p:txBody>
      </p:sp>
      <mc:AlternateContent xmlns:mc="http://schemas.openxmlformats.org/markup-compatibility/2006" xmlns:a14="http://schemas.microsoft.com/office/drawing/2010/main">
        <mc:Choice Requires="a14">
          <p:sp>
            <p:nvSpPr>
              <p:cNvPr id="5" name="Rectangle 4"/>
              <p:cNvSpPr/>
              <p:nvPr/>
            </p:nvSpPr>
            <p:spPr>
              <a:xfrm>
                <a:off x="2006600" y="3962401"/>
                <a:ext cx="8229600" cy="4001095"/>
              </a:xfrm>
              <a:prstGeom prst="rect">
                <a:avLst/>
              </a:prstGeom>
            </p:spPr>
            <p:txBody>
              <a:bodyPr wrap="square">
                <a:spAutoFit/>
              </a:bodyPr>
              <a:lstStyle/>
              <a:p>
                <a:endParaRPr lang="en-US" sz="800" dirty="0"/>
              </a:p>
              <a:p>
                <a:pPr marL="285750" indent="-285750">
                  <a:buFont typeface="Arial" panose="020B0604020202020204" pitchFamily="34" charset="0"/>
                  <a:buChar char="•"/>
                </a:pPr>
                <a:r>
                  <a:rPr lang="en-US" sz="2000" dirty="0"/>
                  <a:t>Use two data points to determine the equation for the line of best fit.</a:t>
                </a:r>
              </a:p>
              <a:p>
                <a:endParaRPr lang="en-US" sz="800" i="1" dirty="0">
                  <a:latin typeface="Cambria Math"/>
                </a:endParaRPr>
              </a:p>
              <a:p>
                <a:pPr lvl="0" algn="ctr"/>
                <a:r>
                  <a:rPr lang="en-US" sz="2000" u="sng" dirty="0">
                    <a:solidFill>
                      <a:prstClr val="black"/>
                    </a:solidFill>
                  </a:rPr>
                  <a:t>Slope-Intercept Form of a Line</a:t>
                </a:r>
              </a:p>
              <a:p>
                <a:endParaRPr lang="en-US" sz="800" i="1" dirty="0">
                  <a:latin typeface="Cambria Math"/>
                </a:endParaRPr>
              </a:p>
              <a:p>
                <a:pPr/>
                <a14:m>
                  <m:oMathPara xmlns:m="http://schemas.openxmlformats.org/officeDocument/2006/math">
                    <m:oMathParaPr>
                      <m:jc m:val="centerGroup"/>
                    </m:oMathParaPr>
                    <m:oMath xmlns:m="http://schemas.openxmlformats.org/officeDocument/2006/math">
                      <m:r>
                        <a:rPr lang="en-US" sz="2000" i="1">
                          <a:latin typeface="Cambria Math"/>
                        </a:rPr>
                        <m:t>𝑦</m:t>
                      </m:r>
                      <m:r>
                        <a:rPr lang="en-US" sz="2000" i="1">
                          <a:latin typeface="Cambria Math"/>
                        </a:rPr>
                        <m:t>=</m:t>
                      </m:r>
                      <m:r>
                        <a:rPr lang="en-US" sz="2000" i="1">
                          <a:latin typeface="Cambria Math"/>
                        </a:rPr>
                        <m:t>𝑚𝑥</m:t>
                      </m:r>
                      <m:r>
                        <a:rPr lang="en-US" sz="2000" i="1">
                          <a:latin typeface="Cambria Math"/>
                        </a:rPr>
                        <m:t>+</m:t>
                      </m:r>
                      <m:r>
                        <a:rPr lang="en-US" sz="2000" i="1">
                          <a:latin typeface="Cambria Math"/>
                        </a:rPr>
                        <m:t>𝑏</m:t>
                      </m:r>
                    </m:oMath>
                  </m:oMathPara>
                </a14:m>
                <a:endParaRPr lang="en-US" sz="2000" dirty="0"/>
              </a:p>
              <a:p>
                <a:endParaRPr lang="en-US" sz="2000" dirty="0"/>
              </a:p>
              <a:p>
                <a:pPr marL="285750" indent="-285750">
                  <a:buFont typeface="Arial" panose="020B0604020202020204" pitchFamily="34" charset="0"/>
                  <a:buChar char="•"/>
                </a:pPr>
                <a:r>
                  <a:rPr lang="en-US" sz="2000" dirty="0"/>
                  <a:t>Use your equation to predict the amount of capsaicin present when the absorbance is 0.55.  </a:t>
                </a:r>
              </a:p>
              <a:p>
                <a:endParaRPr lang="en-US" dirty="0"/>
              </a:p>
              <a:p>
                <a:pPr algn="ctr"/>
                <a:r>
                  <a:rPr lang="en-US" dirty="0"/>
                  <a:t>  </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006600" y="3962401"/>
                <a:ext cx="8229600" cy="4001095"/>
              </a:xfrm>
              <a:prstGeom prst="rect">
                <a:avLst/>
              </a:prstGeom>
              <a:blipFill rotWithShape="0">
                <a:blip r:embed="rId2"/>
                <a:stretch>
                  <a:fillRect l="-667"/>
                </a:stretch>
              </a:blipFill>
            </p:spPr>
            <p:txBody>
              <a:bodyPr/>
              <a:lstStyle/>
              <a:p>
                <a:r>
                  <a:rPr lang="en-US">
                    <a:noFill/>
                  </a:rPr>
                  <a:t> </a:t>
                </a:r>
              </a:p>
            </p:txBody>
          </p:sp>
        </mc:Fallback>
      </mc:AlternateContent>
      <p:graphicFrame>
        <p:nvGraphicFramePr>
          <p:cNvPr id="6" name="Chart 5"/>
          <p:cNvGraphicFramePr>
            <a:graphicFrameLocks/>
          </p:cNvGraphicFramePr>
          <p:nvPr>
            <p:extLst/>
          </p:nvPr>
        </p:nvGraphicFramePr>
        <p:xfrm>
          <a:off x="3897086" y="1345863"/>
          <a:ext cx="4419600" cy="2514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4" y="1259997"/>
            <a:ext cx="1709931" cy="170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44278" y="5281125"/>
            <a:ext cx="1903444" cy="40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0158" y="1396504"/>
            <a:ext cx="1915886" cy="143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25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828800" y="304800"/>
                <a:ext cx="8458200" cy="7511800"/>
              </a:xfrm>
              <a:prstGeom prst="rect">
                <a:avLst/>
              </a:prstGeom>
              <a:noFill/>
            </p:spPr>
            <p:txBody>
              <a:bodyPr wrap="square" rtlCol="0">
                <a:spAutoFit/>
              </a:bodyPr>
              <a:lstStyle/>
              <a:p>
                <a:pPr lvl="0" algn="ctr"/>
                <a:r>
                  <a:rPr lang="en-US" sz="2400" u="sng" dirty="0">
                    <a:solidFill>
                      <a:srgbClr val="0000FF"/>
                    </a:solidFill>
                  </a:rPr>
                  <a:t>Polynomials &amp; Quadratic Applications</a:t>
                </a:r>
              </a:p>
              <a:p>
                <a:pPr lvl="0" algn="ctr"/>
                <a:r>
                  <a:rPr lang="en-US" sz="2000" dirty="0">
                    <a:solidFill>
                      <a:srgbClr val="0000FF"/>
                    </a:solidFill>
                  </a:rPr>
                  <a:t>Conversions, Scientific Notation &amp; Exponents</a:t>
                </a:r>
              </a:p>
              <a:p>
                <a:pPr lvl="0" algn="ctr"/>
                <a:r>
                  <a:rPr lang="en-US" sz="1600" dirty="0">
                    <a:solidFill>
                      <a:srgbClr val="0000FF"/>
                    </a:solidFill>
                  </a:rPr>
                  <a:t>Alamance Community College &amp; </a:t>
                </a:r>
                <a:r>
                  <a:rPr lang="en-US" sz="1600" dirty="0" err="1">
                    <a:solidFill>
                      <a:srgbClr val="0000FF"/>
                    </a:solidFill>
                  </a:rPr>
                  <a:t>Biogen</a:t>
                </a:r>
                <a:r>
                  <a:rPr lang="en-US" sz="1600" dirty="0">
                    <a:solidFill>
                      <a:srgbClr val="0000FF"/>
                    </a:solidFill>
                  </a:rPr>
                  <a:t> Idec</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800" dirty="0"/>
              </a:p>
              <a:p>
                <a:r>
                  <a:rPr lang="en-US" sz="2000" dirty="0"/>
                  <a:t>Suppose a bioreactor holds 2000 L of broth.  There are about 2 x 10</a:t>
                </a:r>
                <a:r>
                  <a:rPr lang="en-US" sz="2000" baseline="30000" dirty="0"/>
                  <a:t>9</a:t>
                </a:r>
                <a:r>
                  <a:rPr lang="en-US" sz="2000" dirty="0"/>
                  <a:t> bacteria in each mL of the broth.  About how many bacteria are present in the entire bioreactor?    </a:t>
                </a:r>
              </a:p>
              <a:p>
                <a:endParaRPr lang="en-US" sz="800" dirty="0"/>
              </a:p>
              <a:p>
                <a:pPr algn="ctr"/>
                <a:r>
                  <a:rPr lang="en-US" sz="2000" u="sng" dirty="0"/>
                  <a:t>Convert 2000 L to mL</a:t>
                </a:r>
              </a:p>
              <a:p>
                <a:pPr algn="ctr"/>
                <a:endParaRPr lang="en-US" sz="2000" u="sng" dirty="0"/>
              </a:p>
              <a:p>
                <a:pPr algn="ctr"/>
                <a:r>
                  <a:rPr lang="en-US" sz="2000" u="sng" dirty="0"/>
                  <a:t>Set Up a Proportion</a:t>
                </a:r>
              </a:p>
              <a:p>
                <a:pPr algn="ct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a:rPr>
                            <m:t>2 </m:t>
                          </m:r>
                          <m:r>
                            <a:rPr lang="en-US" sz="2000" i="1">
                              <a:latin typeface="Cambria Math"/>
                              <a:ea typeface="Cambria Math"/>
                            </a:rPr>
                            <m:t>× </m:t>
                          </m:r>
                          <m:sSup>
                            <m:sSupPr>
                              <m:ctrlPr>
                                <a:rPr lang="en-US" sz="2000" i="1">
                                  <a:latin typeface="Cambria Math" panose="02040503050406030204" pitchFamily="18" charset="0"/>
                                  <a:ea typeface="Cambria Math"/>
                                </a:rPr>
                              </m:ctrlPr>
                            </m:sSupPr>
                            <m:e>
                              <m:r>
                                <a:rPr lang="en-US" sz="2000" i="1">
                                  <a:latin typeface="Cambria Math"/>
                                  <a:ea typeface="Cambria Math"/>
                                </a:rPr>
                                <m:t>10</m:t>
                              </m:r>
                            </m:e>
                            <m:sup>
                              <m:r>
                                <a:rPr lang="en-US" sz="2000" i="1">
                                  <a:latin typeface="Cambria Math"/>
                                  <a:ea typeface="Cambria Math"/>
                                </a:rPr>
                                <m:t>9</m:t>
                              </m:r>
                            </m:sup>
                          </m:sSup>
                          <m:r>
                            <a:rPr lang="en-US" sz="2000" i="1">
                              <a:latin typeface="Cambria Math"/>
                              <a:ea typeface="Cambria Math"/>
                            </a:rPr>
                            <m:t> </m:t>
                          </m:r>
                          <m:r>
                            <a:rPr lang="en-US" sz="2000" i="1">
                              <a:latin typeface="Cambria Math"/>
                              <a:ea typeface="Cambria Math"/>
                            </a:rPr>
                            <m:t>𝑏𝑎𝑐𝑡𝑒𝑟𝑖𝑎</m:t>
                          </m:r>
                        </m:num>
                        <m:den>
                          <m:r>
                            <a:rPr lang="en-US" sz="2000" i="1">
                              <a:latin typeface="Cambria Math"/>
                            </a:rPr>
                            <m:t>1 </m:t>
                          </m:r>
                          <m:r>
                            <a:rPr lang="en-US" sz="2000" i="1">
                              <a:latin typeface="Cambria Math"/>
                            </a:rPr>
                            <m:t>𝑚𝐿</m:t>
                          </m:r>
                        </m:den>
                      </m:f>
                      <m:r>
                        <a:rPr lang="en-US" sz="2000" i="1">
                          <a:latin typeface="Cambria Math"/>
                        </a:rPr>
                        <m:t>= </m:t>
                      </m:r>
                      <m:f>
                        <m:fPr>
                          <m:ctrlPr>
                            <a:rPr lang="en-US" sz="2000" i="1">
                              <a:latin typeface="Cambria Math" panose="02040503050406030204" pitchFamily="18" charset="0"/>
                            </a:rPr>
                          </m:ctrlPr>
                        </m:fPr>
                        <m:num>
                          <m:r>
                            <a:rPr lang="en-US" sz="2000" i="1">
                              <a:latin typeface="Cambria Math"/>
                            </a:rPr>
                            <m:t>𝑥</m:t>
                          </m:r>
                          <m:r>
                            <a:rPr lang="en-US" sz="2000" i="1">
                              <a:latin typeface="Cambria Math"/>
                            </a:rPr>
                            <m:t> </m:t>
                          </m:r>
                          <m:r>
                            <a:rPr lang="en-US" sz="2000" i="1">
                              <a:latin typeface="Cambria Math"/>
                            </a:rPr>
                            <m:t>𝑏𝑎𝑐𝑡𝑒𝑟𝑖𝑎</m:t>
                          </m:r>
                        </m:num>
                        <m:den>
                          <m:r>
                            <a:rPr lang="en-US" sz="2000" i="1">
                              <a:latin typeface="Cambria Math"/>
                            </a:rPr>
                            <m:t>2 </m:t>
                          </m:r>
                          <m:r>
                            <a:rPr lang="en-US" sz="2000" i="1">
                              <a:latin typeface="Cambria Math"/>
                              <a:ea typeface="Cambria Math"/>
                            </a:rPr>
                            <m:t>×</m:t>
                          </m:r>
                          <m:sSup>
                            <m:sSupPr>
                              <m:ctrlPr>
                                <a:rPr lang="en-US" sz="2000" i="1">
                                  <a:latin typeface="Cambria Math" panose="02040503050406030204" pitchFamily="18" charset="0"/>
                                  <a:ea typeface="Cambria Math"/>
                                </a:rPr>
                              </m:ctrlPr>
                            </m:sSupPr>
                            <m:e>
                              <m:r>
                                <a:rPr lang="en-US" sz="2000" i="1">
                                  <a:latin typeface="Cambria Math"/>
                                  <a:ea typeface="Cambria Math"/>
                                </a:rPr>
                                <m:t>10</m:t>
                              </m:r>
                            </m:e>
                            <m:sup>
                              <m:r>
                                <a:rPr lang="en-US" sz="2000" i="1">
                                  <a:latin typeface="Cambria Math"/>
                                  <a:ea typeface="Cambria Math"/>
                                </a:rPr>
                                <m:t>6</m:t>
                              </m:r>
                            </m:sup>
                          </m:sSup>
                          <m:r>
                            <a:rPr lang="en-US" sz="2000" i="1">
                              <a:latin typeface="Cambria Math"/>
                            </a:rPr>
                            <m:t> </m:t>
                          </m:r>
                          <m:r>
                            <a:rPr lang="en-US" sz="2000" i="1">
                              <a:latin typeface="Cambria Math"/>
                            </a:rPr>
                            <m:t>𝑚𝐿</m:t>
                          </m:r>
                          <m:r>
                            <a:rPr lang="en-US" sz="2000" i="1">
                              <a:latin typeface="Cambria Math"/>
                            </a:rPr>
                            <m:t> </m:t>
                          </m:r>
                        </m:den>
                      </m:f>
                    </m:oMath>
                  </m:oMathPara>
                </a14:m>
                <a:endParaRPr lang="en-US" sz="2000" dirty="0"/>
              </a:p>
              <a:p>
                <a:endParaRPr lang="en-US" u="sng" dirty="0"/>
              </a:p>
              <a:p>
                <a:endParaRPr lang="en-US" dirty="0"/>
              </a:p>
              <a:p>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28800" y="304800"/>
                <a:ext cx="8458200" cy="7511800"/>
              </a:xfrm>
              <a:prstGeom prst="rect">
                <a:avLst/>
              </a:prstGeom>
              <a:blipFill rotWithShape="0">
                <a:blip r:embed="rId2"/>
                <a:stretch>
                  <a:fillRect l="-720" t="-649"/>
                </a:stretch>
              </a:blipFill>
            </p:spPr>
            <p:txBody>
              <a:bodyPr/>
              <a:lstStyle/>
              <a:p>
                <a:r>
                  <a:rPr lang="en-US">
                    <a:noFill/>
                  </a:rPr>
                  <a:t> </a:t>
                </a:r>
              </a:p>
            </p:txBody>
          </p:sp>
        </mc:Fallback>
      </mc:AlternateContent>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525"/>
          <a:stretch/>
        </p:blipFill>
        <p:spPr bwMode="auto">
          <a:xfrm>
            <a:off x="4038600" y="1332423"/>
            <a:ext cx="1447800" cy="239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461"/>
          <a:stretch/>
        </p:blipFill>
        <p:spPr bwMode="auto">
          <a:xfrm>
            <a:off x="6553201" y="1307023"/>
            <a:ext cx="1775999" cy="241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28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additive="base">
                                        <p:cTn id="1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 calcmode="lin" valueType="num">
                                      <p:cBhvr additive="base">
                                        <p:cTn id="2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anim calcmode="lin" valueType="num">
                                      <p:cBhvr additive="base">
                                        <p:cTn id="3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anim calcmode="lin" valueType="num">
                                      <p:cBhvr additive="base">
                                        <p:cTn id="3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838131" y="110024"/>
                <a:ext cx="8458200" cy="7157087"/>
              </a:xfrm>
              <a:prstGeom prst="rect">
                <a:avLst/>
              </a:prstGeom>
              <a:noFill/>
            </p:spPr>
            <p:txBody>
              <a:bodyPr wrap="square" rtlCol="0">
                <a:spAutoFit/>
              </a:bodyPr>
              <a:lstStyle/>
              <a:p>
                <a:pPr algn="ctr"/>
                <a:r>
                  <a:rPr lang="en-US" sz="2400" u="sng" dirty="0">
                    <a:solidFill>
                      <a:srgbClr val="0000FF"/>
                    </a:solidFill>
                  </a:rPr>
                  <a:t>Rational Expressions &amp; Equations</a:t>
                </a:r>
              </a:p>
              <a:p>
                <a:pPr algn="ctr"/>
                <a:r>
                  <a:rPr lang="en-US" sz="2000" dirty="0" err="1">
                    <a:solidFill>
                      <a:srgbClr val="0000FF"/>
                    </a:solidFill>
                  </a:rPr>
                  <a:t>Stoke’s</a:t>
                </a:r>
                <a:r>
                  <a:rPr lang="en-US" sz="2000" dirty="0">
                    <a:solidFill>
                      <a:srgbClr val="0000FF"/>
                    </a:solidFill>
                  </a:rPr>
                  <a:t> Law: Solid/Liquid Separation</a:t>
                </a:r>
              </a:p>
              <a:p>
                <a:pPr algn="ctr"/>
                <a:r>
                  <a:rPr lang="en-US" sz="1600" dirty="0" err="1">
                    <a:solidFill>
                      <a:srgbClr val="0000FF"/>
                    </a:solidFill>
                  </a:rPr>
                  <a:t>BioNetwork</a:t>
                </a:r>
                <a:r>
                  <a:rPr lang="en-US" sz="1600" dirty="0">
                    <a:solidFill>
                      <a:srgbClr val="0000FF"/>
                    </a:solidFill>
                  </a:rPr>
                  <a:t> Capstone Center</a:t>
                </a:r>
              </a:p>
              <a:p>
                <a:endParaRPr lang="en-US" sz="800" dirty="0">
                  <a:solidFill>
                    <a:srgbClr val="FF0000"/>
                  </a:solidFill>
                </a:endParaRPr>
              </a:p>
              <a:p>
                <a:endParaRPr lang="en-US" sz="2000" dirty="0"/>
              </a:p>
              <a:p>
                <a:endParaRPr lang="en-US" sz="2000" dirty="0"/>
              </a:p>
              <a:p>
                <a:endParaRPr lang="en-US" sz="2000" dirty="0"/>
              </a:p>
              <a:p>
                <a:r>
                  <a:rPr lang="en-US" sz="2000" dirty="0"/>
                  <a:t>The settling velocity,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𝑔</m:t>
                        </m:r>
                      </m:sub>
                    </m:sSub>
                  </m:oMath>
                </a14:m>
                <a:r>
                  <a:rPr lang="en-US" sz="2000" dirty="0"/>
                  <a:t>, is jointly proportional to the square of the diameter, D, and the difference in the densities of the solid,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𝑠</m:t>
                        </m:r>
                      </m:sub>
                    </m:sSub>
                  </m:oMath>
                </a14:m>
                <a:r>
                  <a:rPr lang="en-US" sz="2000" dirty="0"/>
                  <a:t>, and the liquid,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𝑙</m:t>
                        </m:r>
                      </m:sub>
                    </m:sSub>
                  </m:oMath>
                </a14:m>
                <a:r>
                  <a:rPr lang="en-US" sz="2000" dirty="0"/>
                  <a:t>, and inversely proportional to the viscosity, </a:t>
                </a:r>
                <a14:m>
                  <m:oMath xmlns:m="http://schemas.openxmlformats.org/officeDocument/2006/math">
                    <m:r>
                      <a:rPr lang="en-US" sz="2000" i="1">
                        <a:latin typeface="Cambria Math"/>
                        <a:ea typeface="Cambria Math"/>
                      </a:rPr>
                      <m:t>𝜇</m:t>
                    </m:r>
                  </m:oMath>
                </a14:m>
                <a:r>
                  <a:rPr lang="en-US" sz="2000" dirty="0"/>
                  <a:t>.  For the constant of proportionality, use gravitational acceleration, </a:t>
                </a:r>
                <a14:m>
                  <m:oMath xmlns:m="http://schemas.openxmlformats.org/officeDocument/2006/math">
                    <m:r>
                      <a:rPr lang="en-US" sz="2000" i="1">
                        <a:latin typeface="Cambria Math"/>
                      </a:rPr>
                      <m:t>𝑔</m:t>
                    </m:r>
                  </m:oMath>
                </a14:m>
                <a:r>
                  <a:rPr lang="en-US" sz="2000" dirty="0"/>
                  <a:t>, divided by 18. </a:t>
                </a:r>
              </a:p>
              <a:p>
                <a:endParaRPr lang="en-US" sz="2000" dirty="0"/>
              </a:p>
              <a:p>
                <a:pPr marL="285750" indent="-285750">
                  <a:buFont typeface="Arial" panose="020B0604020202020204" pitchFamily="34" charset="0"/>
                  <a:buChar char="•"/>
                </a:pPr>
                <a:r>
                  <a:rPr lang="en-US" sz="2000" dirty="0"/>
                  <a:t>Choose the correct equation.  </a:t>
                </a:r>
              </a:p>
              <a:p>
                <a:r>
                  <a:rPr lang="en-US" sz="2000" dirty="0"/>
                  <a:t>	A.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𝑔</m:t>
                        </m:r>
                      </m:sub>
                    </m:sSub>
                    <m:r>
                      <a:rPr lang="en-US" sz="2000" i="1">
                        <a:latin typeface="Cambria Math"/>
                      </a:rPr>
                      <m:t>= </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2</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𝑠</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𝑙</m:t>
                                </m:r>
                              </m:sub>
                            </m:sSub>
                          </m:e>
                        </m:d>
                      </m:num>
                      <m:den>
                        <m:r>
                          <a:rPr lang="en-US" sz="2000" i="1">
                            <a:latin typeface="Cambria Math"/>
                            <a:ea typeface="Cambria Math"/>
                          </a:rPr>
                          <m:t>𝜇</m:t>
                        </m:r>
                      </m:den>
                    </m:f>
                    <m:r>
                      <a:rPr lang="en-US" sz="2000" i="1">
                        <a:latin typeface="Cambria Math"/>
                      </a:rPr>
                      <m:t> </m:t>
                    </m:r>
                    <m:r>
                      <a:rPr lang="en-US" sz="2000" i="1">
                        <a:latin typeface="Cambria Math"/>
                        <a:ea typeface="Cambria Math"/>
                      </a:rPr>
                      <m:t>× </m:t>
                    </m:r>
                    <m:f>
                      <m:fPr>
                        <m:ctrlPr>
                          <a:rPr lang="en-US" sz="2000" i="1">
                            <a:latin typeface="Cambria Math" panose="02040503050406030204" pitchFamily="18" charset="0"/>
                            <a:ea typeface="Cambria Math"/>
                          </a:rPr>
                        </m:ctrlPr>
                      </m:fPr>
                      <m:num>
                        <m:r>
                          <a:rPr lang="en-US" sz="2000" i="1">
                            <a:latin typeface="Cambria Math"/>
                            <a:ea typeface="Cambria Math"/>
                          </a:rPr>
                          <m:t>𝑔</m:t>
                        </m:r>
                      </m:num>
                      <m:den>
                        <m:r>
                          <a:rPr lang="en-US" sz="2000" i="1">
                            <a:latin typeface="Cambria Math"/>
                            <a:ea typeface="Cambria Math"/>
                          </a:rPr>
                          <m:t>18</m:t>
                        </m:r>
                      </m:den>
                    </m:f>
                  </m:oMath>
                </a14:m>
                <a:r>
                  <a:rPr lang="en-US" sz="2000" dirty="0"/>
                  <a:t>		B.</a:t>
                </a:r>
                <a14:m>
                  <m:oMath xmlns:m="http://schemas.openxmlformats.org/officeDocument/2006/math">
                    <m:r>
                      <a:rPr lang="en-US" sz="2000">
                        <a:latin typeface="Cambria Math"/>
                      </a:rPr>
                      <m:t>     </m:t>
                    </m:r>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𝑔</m:t>
                        </m:r>
                      </m:sub>
                    </m:sSub>
                    <m:r>
                      <a:rPr lang="en-US" sz="2000" i="1">
                        <a:latin typeface="Cambria Math"/>
                      </a:rPr>
                      <m:t>= </m:t>
                    </m:r>
                    <m:f>
                      <m:fPr>
                        <m:ctrlPr>
                          <a:rPr lang="en-US" sz="2000" i="1">
                            <a:latin typeface="Cambria Math" panose="02040503050406030204" pitchFamily="18" charset="0"/>
                          </a:rPr>
                        </m:ctrlPr>
                      </m:fPr>
                      <m:num>
                        <m:r>
                          <a:rPr lang="en-US" sz="2000" i="1">
                            <a:latin typeface="Cambria Math"/>
                            <a:ea typeface="Cambria Math"/>
                          </a:rPr>
                          <m:t>𝜇</m:t>
                        </m:r>
                      </m:num>
                      <m:den>
                        <m:sSup>
                          <m:sSupPr>
                            <m:ctrlPr>
                              <a:rPr lang="en-US" sz="2000" i="1">
                                <a:latin typeface="Cambria Math" panose="02040503050406030204" pitchFamily="18" charset="0"/>
                              </a:rPr>
                            </m:ctrlPr>
                          </m:sSupPr>
                          <m:e>
                            <m:r>
                              <a:rPr lang="en-US" sz="2000" i="1">
                                <a:latin typeface="Cambria Math"/>
                              </a:rPr>
                              <m:t>𝐷</m:t>
                            </m:r>
                          </m:e>
                          <m:sup>
                            <m:r>
                              <a:rPr lang="en-US" sz="2000" i="1">
                                <a:latin typeface="Cambria Math"/>
                              </a:rPr>
                              <m:t>2</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𝑠</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𝜌</m:t>
                                </m:r>
                              </m:e>
                              <m:sub>
                                <m:r>
                                  <a:rPr lang="en-US" sz="2000" i="1">
                                    <a:latin typeface="Cambria Math"/>
                                  </a:rPr>
                                  <m:t>𝑙</m:t>
                                </m:r>
                              </m:sub>
                            </m:sSub>
                          </m:e>
                        </m:d>
                      </m:den>
                    </m:f>
                    <m:r>
                      <a:rPr lang="en-US" sz="2000" i="1">
                        <a:latin typeface="Cambria Math"/>
                      </a:rPr>
                      <m:t> </m:t>
                    </m:r>
                    <m:r>
                      <a:rPr lang="en-US" sz="2000" i="1">
                        <a:latin typeface="Cambria Math"/>
                        <a:ea typeface="Cambria Math"/>
                      </a:rPr>
                      <m:t>× </m:t>
                    </m:r>
                    <m:f>
                      <m:fPr>
                        <m:ctrlPr>
                          <a:rPr lang="en-US" sz="2000" i="1">
                            <a:latin typeface="Cambria Math" panose="02040503050406030204" pitchFamily="18" charset="0"/>
                            <a:ea typeface="Cambria Math"/>
                          </a:rPr>
                        </m:ctrlPr>
                      </m:fPr>
                      <m:num>
                        <m:r>
                          <a:rPr lang="en-US" sz="2000" i="1">
                            <a:latin typeface="Cambria Math"/>
                            <a:ea typeface="Cambria Math"/>
                          </a:rPr>
                          <m:t>𝑔</m:t>
                        </m:r>
                      </m:num>
                      <m:den>
                        <m:r>
                          <a:rPr lang="en-US" sz="2000" i="1">
                            <a:latin typeface="Cambria Math"/>
                            <a:ea typeface="Cambria Math"/>
                          </a:rPr>
                          <m:t>18</m:t>
                        </m:r>
                      </m:den>
                    </m:f>
                  </m:oMath>
                </a14:m>
                <a:endParaRPr lang="en-US" sz="2000" dirty="0"/>
              </a:p>
              <a:p>
                <a:endParaRPr lang="en-US" sz="2000" dirty="0"/>
              </a:p>
              <a:p>
                <a:r>
                  <a:rPr lang="en-US" sz="2000" dirty="0"/>
                  <a:t>	</a:t>
                </a:r>
              </a:p>
              <a:p>
                <a:pPr marL="285750" indent="-285750">
                  <a:buFont typeface="Arial" panose="020B0604020202020204" pitchFamily="34" charset="0"/>
                  <a:buChar char="•"/>
                </a:pPr>
                <a:r>
                  <a:rPr lang="en-US" sz="2000" dirty="0"/>
                  <a:t>What happens to the settling velocity when the viscosity increases? </a:t>
                </a:r>
              </a:p>
              <a:p>
                <a:pPr algn="ctr"/>
                <a:endParaRPr lang="en-US" sz="2000" dirty="0"/>
              </a:p>
              <a:p>
                <a:pPr algn="ctr"/>
                <a:r>
                  <a:rPr lang="en-US" sz="2000" dirty="0"/>
                  <a:t>As the viscosity increases, the settling velocity decreases.</a:t>
                </a:r>
              </a:p>
              <a:p>
                <a:pPr marL="285750" indent="-285750">
                  <a:buFont typeface="Arial" panose="020B0604020202020204" pitchFamily="34" charset="0"/>
                  <a:buChar char="•"/>
                </a:pPr>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838131" y="110024"/>
                <a:ext cx="8458200" cy="7157087"/>
              </a:xfrm>
              <a:prstGeom prst="rect">
                <a:avLst/>
              </a:prstGeom>
              <a:blipFill rotWithShape="0">
                <a:blip r:embed="rId2"/>
                <a:stretch>
                  <a:fillRect l="-793" t="-681" r="-865"/>
                </a:stretch>
              </a:blipFill>
            </p:spPr>
            <p:txBody>
              <a:bodyPr/>
              <a:lstStyle/>
              <a:p>
                <a:r>
                  <a:rPr lang="en-US">
                    <a:noFill/>
                  </a:rPr>
                  <a:t> </a:t>
                </a:r>
              </a:p>
            </p:txBody>
          </p:sp>
        </mc:Fallback>
      </mc:AlternateContent>
      <p:sp>
        <p:nvSpPr>
          <p:cNvPr id="4" name="Oval 3"/>
          <p:cNvSpPr/>
          <p:nvPr/>
        </p:nvSpPr>
        <p:spPr>
          <a:xfrm>
            <a:off x="2170922" y="4359269"/>
            <a:ext cx="609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0000" r="12925"/>
          <a:stretch/>
        </p:blipFill>
        <p:spPr bwMode="auto">
          <a:xfrm>
            <a:off x="1972388" y="117927"/>
            <a:ext cx="1255486"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11683" r="40064"/>
          <a:stretch/>
        </p:blipFill>
        <p:spPr bwMode="auto">
          <a:xfrm>
            <a:off x="8763001" y="232227"/>
            <a:ext cx="137885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6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 calcmode="lin" valueType="num">
                                      <p:cBhvr additive="base">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 calcmode="lin" valueType="num">
                                      <p:cBhvr additive="base">
                                        <p:cTn id="3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1"/>
            <a:ext cx="8458200" cy="5109091"/>
          </a:xfrm>
          <a:prstGeom prst="rect">
            <a:avLst/>
          </a:prstGeom>
          <a:noFill/>
        </p:spPr>
        <p:txBody>
          <a:bodyPr wrap="square" rtlCol="0">
            <a:spAutoFit/>
          </a:bodyPr>
          <a:lstStyle/>
          <a:p>
            <a:pPr lvl="0" algn="ctr"/>
            <a:endParaRPr lang="en-US" sz="2400" u="sng" dirty="0">
              <a:solidFill>
                <a:srgbClr val="0000FF"/>
              </a:solidFill>
            </a:endParaRPr>
          </a:p>
          <a:p>
            <a:pPr lvl="0" algn="ctr"/>
            <a:endParaRPr lang="en-US" sz="2000" dirty="0"/>
          </a:p>
          <a:p>
            <a:pPr lvl="0" algn="ctr"/>
            <a:endParaRPr lang="en-US" sz="2400" dirty="0"/>
          </a:p>
          <a:p>
            <a:pPr lvl="0" algn="ctr"/>
            <a:endParaRPr lang="en-US" sz="800" dirty="0"/>
          </a:p>
          <a:p>
            <a:pPr lvl="0" algn="ctr"/>
            <a:endParaRPr lang="en-US" sz="2400" dirty="0"/>
          </a:p>
          <a:p>
            <a:pPr lvl="0" algn="ctr"/>
            <a:r>
              <a:rPr lang="en-US" sz="2400" dirty="0"/>
              <a:t>In every math class you will hear …</a:t>
            </a:r>
          </a:p>
          <a:p>
            <a:pPr lvl="0" algn="ctr"/>
            <a:endParaRPr lang="en-US" sz="800" dirty="0"/>
          </a:p>
          <a:p>
            <a:pPr lvl="0" algn="ctr"/>
            <a:r>
              <a:rPr lang="en-US" sz="2000" dirty="0"/>
              <a:t>Do I have to show my work?</a:t>
            </a:r>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sz="2000" dirty="0"/>
          </a:p>
          <a:p>
            <a:pPr lvl="0" algn="ctr"/>
            <a:endParaRPr lang="en-US" dirty="0"/>
          </a:p>
          <a:p>
            <a:pPr lvl="0" algn="ctr"/>
            <a:endParaRPr lang="en-US" dirty="0"/>
          </a:p>
          <a:p>
            <a:r>
              <a:rPr lang="en-US" dirty="0"/>
              <a:t>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040" b="10027"/>
          <a:stretch/>
        </p:blipFill>
        <p:spPr bwMode="auto">
          <a:xfrm>
            <a:off x="4852988" y="246744"/>
            <a:ext cx="2409825" cy="155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E:\BIFP Pictures\BIFP Week 2-3\IMG_01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29" t="23999" r="15280"/>
          <a:stretch/>
        </p:blipFill>
        <p:spPr bwMode="auto">
          <a:xfrm>
            <a:off x="4132941" y="2895631"/>
            <a:ext cx="3584268" cy="2681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6662" y="5867401"/>
            <a:ext cx="6702476" cy="461665"/>
          </a:xfrm>
          <a:prstGeom prst="rect">
            <a:avLst/>
          </a:prstGeom>
        </p:spPr>
        <p:txBody>
          <a:bodyPr wrap="none">
            <a:spAutoFit/>
          </a:bodyPr>
          <a:lstStyle/>
          <a:p>
            <a:pPr lvl="0" algn="ctr"/>
            <a:r>
              <a:rPr lang="en-US" sz="2400" dirty="0"/>
              <a:t>“If you didn’t document it, you didn’t do it.”</a:t>
            </a:r>
          </a:p>
        </p:txBody>
      </p:sp>
    </p:spTree>
    <p:extLst>
      <p:ext uri="{BB962C8B-B14F-4D97-AF65-F5344CB8AC3E}">
        <p14:creationId xmlns:p14="http://schemas.microsoft.com/office/powerpoint/2010/main" val="292415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075" y="304465"/>
            <a:ext cx="9661584" cy="5785316"/>
          </a:xfrm>
        </p:spPr>
        <p:txBody>
          <a:bodyPr>
            <a:normAutofit/>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Bioscience and its disciplines</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2000" b="1" dirty="0" smtClean="0"/>
              <a:t>Bioscience </a:t>
            </a:r>
            <a:r>
              <a:rPr lang="en-US" sz="2000" b="1" dirty="0"/>
              <a:t>results in creating products that cure diseases, ensure that </a:t>
            </a:r>
            <a:r>
              <a:rPr lang="en-US" sz="2000" b="1" dirty="0" smtClean="0"/>
              <a:t>we</a:t>
            </a:r>
            <a:br>
              <a:rPr lang="en-US" sz="2000" b="1" dirty="0" smtClean="0"/>
            </a:br>
            <a:r>
              <a:rPr lang="en-US" sz="2000" b="1" dirty="0" smtClean="0"/>
              <a:t>have </a:t>
            </a:r>
            <a:r>
              <a:rPr lang="en-US" sz="2000" b="1" dirty="0"/>
              <a:t>safe and abundant food and water, and contribute to creating new </a:t>
            </a:r>
            <a:r>
              <a:rPr lang="en-US" sz="2000" b="1" dirty="0" smtClean="0"/>
              <a:t>fuels. </a:t>
            </a:r>
            <a:br>
              <a:rPr lang="en-US" sz="2000" b="1" dirty="0" smtClean="0"/>
            </a:br>
            <a:r>
              <a:rPr lang="en-US" sz="2000" dirty="0" smtClean="0"/>
              <a:t/>
            </a:r>
            <a:br>
              <a:rPr lang="en-US" sz="20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a:p>
        </p:txBody>
      </p:sp>
      <p:sp>
        <p:nvSpPr>
          <p:cNvPr id="3" name="Explosion 1 2"/>
          <p:cNvSpPr/>
          <p:nvPr/>
        </p:nvSpPr>
        <p:spPr>
          <a:xfrm>
            <a:off x="5142364" y="3134502"/>
            <a:ext cx="3515005" cy="103197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Animal Biotechnology</a:t>
            </a:r>
          </a:p>
        </p:txBody>
      </p:sp>
      <p:sp>
        <p:nvSpPr>
          <p:cNvPr id="6" name="Explosion 1 5"/>
          <p:cNvSpPr/>
          <p:nvPr/>
        </p:nvSpPr>
        <p:spPr>
          <a:xfrm>
            <a:off x="2211858" y="3569911"/>
            <a:ext cx="3247207" cy="801972"/>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Food Science</a:t>
            </a:r>
          </a:p>
        </p:txBody>
      </p:sp>
      <p:sp>
        <p:nvSpPr>
          <p:cNvPr id="8" name="Explosion 1 7"/>
          <p:cNvSpPr/>
          <p:nvPr/>
        </p:nvSpPr>
        <p:spPr>
          <a:xfrm>
            <a:off x="6166971" y="4200302"/>
            <a:ext cx="2695101" cy="723733"/>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
            </a:r>
            <a:br>
              <a:rPr lang="en-US" dirty="0" smtClean="0"/>
            </a:br>
            <a:r>
              <a:rPr lang="en-US" dirty="0" smtClean="0"/>
              <a:t>Cell </a:t>
            </a:r>
            <a:r>
              <a:rPr lang="en-US" dirty="0"/>
              <a:t>Biology</a:t>
            </a:r>
            <a:br>
              <a:rPr lang="en-US" dirty="0"/>
            </a:br>
            <a:endParaRPr lang="en-US" dirty="0"/>
          </a:p>
        </p:txBody>
      </p:sp>
      <p:sp>
        <p:nvSpPr>
          <p:cNvPr id="9" name="Explosion 1 8"/>
          <p:cNvSpPr/>
          <p:nvPr/>
        </p:nvSpPr>
        <p:spPr>
          <a:xfrm>
            <a:off x="837621" y="4166478"/>
            <a:ext cx="1963883" cy="791372"/>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Ecology</a:t>
            </a:r>
          </a:p>
        </p:txBody>
      </p:sp>
      <p:sp>
        <p:nvSpPr>
          <p:cNvPr id="10" name="Explosion 1 9"/>
          <p:cNvSpPr/>
          <p:nvPr/>
        </p:nvSpPr>
        <p:spPr>
          <a:xfrm>
            <a:off x="5704847" y="5096451"/>
            <a:ext cx="3683599" cy="638815"/>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Forensic Science</a:t>
            </a:r>
          </a:p>
        </p:txBody>
      </p:sp>
      <p:sp>
        <p:nvSpPr>
          <p:cNvPr id="11" name="Explosion 1 10"/>
          <p:cNvSpPr/>
          <p:nvPr/>
        </p:nvSpPr>
        <p:spPr>
          <a:xfrm>
            <a:off x="3316773" y="4657337"/>
            <a:ext cx="2198183" cy="891737"/>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Genetics</a:t>
            </a:r>
          </a:p>
        </p:txBody>
      </p:sp>
      <p:sp>
        <p:nvSpPr>
          <p:cNvPr id="12" name="Explosion 1 11"/>
          <p:cNvSpPr/>
          <p:nvPr/>
        </p:nvSpPr>
        <p:spPr>
          <a:xfrm>
            <a:off x="885653" y="2413114"/>
            <a:ext cx="1963883" cy="111781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Botany</a:t>
            </a:r>
          </a:p>
        </p:txBody>
      </p:sp>
      <p:sp>
        <p:nvSpPr>
          <p:cNvPr id="13" name="Explosion 1 12"/>
          <p:cNvSpPr/>
          <p:nvPr/>
        </p:nvSpPr>
        <p:spPr>
          <a:xfrm>
            <a:off x="9263065" y="3520663"/>
            <a:ext cx="2898479" cy="924835"/>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Biomedical Engineering</a:t>
            </a:r>
          </a:p>
        </p:txBody>
      </p:sp>
      <p:sp>
        <p:nvSpPr>
          <p:cNvPr id="14" name="Explosion 1 13"/>
          <p:cNvSpPr/>
          <p:nvPr/>
        </p:nvSpPr>
        <p:spPr>
          <a:xfrm>
            <a:off x="9322845" y="2466680"/>
            <a:ext cx="2429875" cy="771251"/>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Biophysics</a:t>
            </a:r>
          </a:p>
        </p:txBody>
      </p:sp>
      <p:sp>
        <p:nvSpPr>
          <p:cNvPr id="15" name="Explosion 1 14"/>
          <p:cNvSpPr/>
          <p:nvPr/>
        </p:nvSpPr>
        <p:spPr>
          <a:xfrm>
            <a:off x="6102719" y="6041757"/>
            <a:ext cx="2476207" cy="645912"/>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Bioethics</a:t>
            </a:r>
          </a:p>
        </p:txBody>
      </p:sp>
      <p:sp>
        <p:nvSpPr>
          <p:cNvPr id="16" name="Explosion 1 15"/>
          <p:cNvSpPr/>
          <p:nvPr/>
        </p:nvSpPr>
        <p:spPr>
          <a:xfrm>
            <a:off x="3501555" y="2507481"/>
            <a:ext cx="3562420" cy="689642"/>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Biodiversity</a:t>
            </a:r>
          </a:p>
        </p:txBody>
      </p:sp>
      <p:sp>
        <p:nvSpPr>
          <p:cNvPr id="17" name="Explosion 1 16"/>
          <p:cNvSpPr/>
          <p:nvPr/>
        </p:nvSpPr>
        <p:spPr>
          <a:xfrm>
            <a:off x="9207060" y="4634389"/>
            <a:ext cx="2954483" cy="806653"/>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Biochemistry</a:t>
            </a:r>
          </a:p>
        </p:txBody>
      </p:sp>
      <p:sp>
        <p:nvSpPr>
          <p:cNvPr id="18" name="Explosion 1 17"/>
          <p:cNvSpPr/>
          <p:nvPr/>
        </p:nvSpPr>
        <p:spPr>
          <a:xfrm rot="20605715">
            <a:off x="9255277" y="5690842"/>
            <a:ext cx="2826456" cy="749737"/>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Immunology</a:t>
            </a:r>
            <a:endParaRPr lang="en-US" dirty="0"/>
          </a:p>
        </p:txBody>
      </p:sp>
      <p:sp>
        <p:nvSpPr>
          <p:cNvPr id="19" name="Explosion 1 18"/>
          <p:cNvSpPr/>
          <p:nvPr/>
        </p:nvSpPr>
        <p:spPr>
          <a:xfrm>
            <a:off x="421473" y="5405158"/>
            <a:ext cx="2968695" cy="8364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Microbiology</a:t>
            </a:r>
          </a:p>
        </p:txBody>
      </p:sp>
      <p:sp>
        <p:nvSpPr>
          <p:cNvPr id="20" name="Explosion 1 19"/>
          <p:cNvSpPr/>
          <p:nvPr/>
        </p:nvSpPr>
        <p:spPr>
          <a:xfrm>
            <a:off x="2328646" y="6030982"/>
            <a:ext cx="3814561" cy="827018"/>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
            </a:r>
            <a:br>
              <a:rPr lang="en-US" dirty="0" smtClean="0"/>
            </a:br>
            <a:r>
              <a:rPr lang="en-US" dirty="0" smtClean="0"/>
              <a:t>Molecular </a:t>
            </a:r>
            <a:r>
              <a:rPr lang="en-US" dirty="0"/>
              <a:t>Biology</a:t>
            </a:r>
            <a:br>
              <a:rPr lang="en-US" dirty="0"/>
            </a:br>
            <a:endParaRPr lang="en-US" dirty="0"/>
          </a:p>
        </p:txBody>
      </p:sp>
      <p:sp>
        <p:nvSpPr>
          <p:cNvPr id="21" name="Explosion 1 20"/>
          <p:cNvSpPr/>
          <p:nvPr/>
        </p:nvSpPr>
        <p:spPr>
          <a:xfrm>
            <a:off x="7063976" y="2264832"/>
            <a:ext cx="1963883" cy="783462"/>
          </a:xfrm>
          <a:prstGeom prst="irregularSeal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Zoology</a:t>
            </a:r>
          </a:p>
        </p:txBody>
      </p:sp>
      <p:sp>
        <p:nvSpPr>
          <p:cNvPr id="7" name="Slide Number Placeholder 6"/>
          <p:cNvSpPr>
            <a:spLocks noGrp="1"/>
          </p:cNvSpPr>
          <p:nvPr>
            <p:ph type="sldNum" sz="quarter" idx="12"/>
          </p:nvPr>
        </p:nvSpPr>
        <p:spPr>
          <a:xfrm>
            <a:off x="11381777" y="6477915"/>
            <a:ext cx="779767" cy="3651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9945854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Skills required for Biotechnicians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213613" y="1495497"/>
            <a:ext cx="9829998" cy="5218980"/>
          </a:xfrm>
        </p:spPr>
        <p:txBody>
          <a:bodyPr>
            <a:normAutofit/>
          </a:bodyPr>
          <a:lstStyle/>
          <a:p>
            <a:r>
              <a:rPr lang="en-US" sz="2400" b="1" dirty="0" smtClean="0"/>
              <a:t>Analytical skills</a:t>
            </a:r>
            <a:r>
              <a:rPr lang="en-US" sz="2400" b="1" dirty="0"/>
              <a:t>:</a:t>
            </a:r>
            <a:r>
              <a:rPr lang="en-US" dirty="0"/>
              <a:t> </a:t>
            </a:r>
            <a:r>
              <a:rPr lang="en-US" dirty="0" smtClean="0"/>
              <a:t>able </a:t>
            </a:r>
            <a:r>
              <a:rPr lang="en-US" dirty="0"/>
              <a:t>to conduct scientific experiments and analyses with accuracy and precision.</a:t>
            </a:r>
          </a:p>
          <a:p>
            <a:r>
              <a:rPr lang="en-US" sz="2400" b="1" dirty="0"/>
              <a:t>Communication </a:t>
            </a:r>
            <a:r>
              <a:rPr lang="en-US" sz="2400" b="1" dirty="0" smtClean="0"/>
              <a:t>skills</a:t>
            </a:r>
            <a:r>
              <a:rPr lang="en-US" sz="2400" b="1" dirty="0"/>
              <a:t>:</a:t>
            </a:r>
            <a:r>
              <a:rPr lang="en-US" dirty="0"/>
              <a:t> </a:t>
            </a:r>
            <a:r>
              <a:rPr lang="en-US" dirty="0" smtClean="0"/>
              <a:t>They </a:t>
            </a:r>
            <a:r>
              <a:rPr lang="en-US" dirty="0"/>
              <a:t>also need to be able to clearly communicate their processes and findings in written reports.</a:t>
            </a:r>
          </a:p>
          <a:p>
            <a:r>
              <a:rPr lang="en-US" sz="2400" b="1" dirty="0"/>
              <a:t>Critical-thinking </a:t>
            </a:r>
            <a:r>
              <a:rPr lang="en-US" sz="2400" b="1" dirty="0" smtClean="0"/>
              <a:t>skills:</a:t>
            </a:r>
            <a:r>
              <a:rPr lang="en-US" sz="2400" dirty="0"/>
              <a:t> </a:t>
            </a:r>
            <a:r>
              <a:rPr lang="en-US" dirty="0" smtClean="0"/>
              <a:t>draw </a:t>
            </a:r>
            <a:r>
              <a:rPr lang="en-US" dirty="0"/>
              <a:t>conclusions from experimental results through sound reasoning and judgment.</a:t>
            </a:r>
          </a:p>
          <a:p>
            <a:r>
              <a:rPr lang="en-US" sz="2400" b="1" dirty="0"/>
              <a:t>Observational </a:t>
            </a:r>
            <a:r>
              <a:rPr lang="en-US" sz="2400" b="1" dirty="0" smtClean="0"/>
              <a:t>skills:</a:t>
            </a:r>
            <a:r>
              <a:rPr lang="en-US" dirty="0"/>
              <a:t> </a:t>
            </a:r>
            <a:r>
              <a:rPr lang="en-US" dirty="0" smtClean="0"/>
              <a:t>constantly </a:t>
            </a:r>
            <a:r>
              <a:rPr lang="en-US" dirty="0"/>
              <a:t>monitor their </a:t>
            </a:r>
            <a:r>
              <a:rPr lang="en-US" dirty="0" smtClean="0"/>
              <a:t>experiments; keep </a:t>
            </a:r>
            <a:r>
              <a:rPr lang="en-US" dirty="0"/>
              <a:t>a complete, accurate record of their work, </a:t>
            </a:r>
            <a:r>
              <a:rPr lang="en-US" dirty="0" smtClean="0"/>
              <a:t>and </a:t>
            </a:r>
            <a:r>
              <a:rPr lang="en-US" dirty="0"/>
              <a:t>the results they obtained.</a:t>
            </a:r>
          </a:p>
          <a:p>
            <a:r>
              <a:rPr lang="en-US" sz="2400" b="1" dirty="0"/>
              <a:t>Technical </a:t>
            </a:r>
            <a:r>
              <a:rPr lang="en-US" sz="2400" b="1" dirty="0" smtClean="0"/>
              <a:t>skills:</a:t>
            </a:r>
            <a:r>
              <a:rPr lang="en-US" dirty="0"/>
              <a:t> </a:t>
            </a:r>
            <a:r>
              <a:rPr lang="en-US" dirty="0" smtClean="0"/>
              <a:t>set </a:t>
            </a:r>
            <a:r>
              <a:rPr lang="en-US" dirty="0"/>
              <a:t>up and operate sophisticated equipment and instruments. </a:t>
            </a:r>
            <a:r>
              <a:rPr lang="en-US" dirty="0" smtClean="0"/>
              <a:t>Adjust </a:t>
            </a:r>
            <a:r>
              <a:rPr lang="en-US" dirty="0"/>
              <a:t>equipment to ensure that experiments are conducted properly</a:t>
            </a:r>
            <a:r>
              <a:rPr lang="en-US" dirty="0" smtClean="0"/>
              <a:t>.</a:t>
            </a:r>
          </a:p>
          <a:p>
            <a:r>
              <a:rPr lang="en-US" sz="2400" b="1" dirty="0" smtClean="0"/>
              <a:t>Soft </a:t>
            </a:r>
            <a:r>
              <a:rPr lang="en-US" sz="2400" b="1" dirty="0"/>
              <a:t>skills: </a:t>
            </a:r>
            <a:r>
              <a:rPr lang="en-US" dirty="0"/>
              <a:t>Strong work ethic, positive attitude, </a:t>
            </a:r>
            <a:r>
              <a:rPr lang="en-US" dirty="0" smtClean="0"/>
              <a:t>time </a:t>
            </a:r>
            <a:r>
              <a:rPr lang="en-US" dirty="0"/>
              <a:t>management abilities, problem-solving skills, </a:t>
            </a:r>
            <a:r>
              <a:rPr lang="en-US" dirty="0" smtClean="0"/>
              <a:t>a </a:t>
            </a:r>
            <a:r>
              <a:rPr lang="en-US" dirty="0"/>
              <a:t>team player, self-confidence, </a:t>
            </a:r>
            <a:r>
              <a:rPr lang="en-US" dirty="0" smtClean="0"/>
              <a:t>flexibility/adaptability, etc.</a:t>
            </a:r>
            <a:endParaRPr lang="en-US" dirty="0"/>
          </a:p>
        </p:txBody>
      </p:sp>
    </p:spTree>
    <p:extLst>
      <p:ext uri="{BB962C8B-B14F-4D97-AF65-F5344CB8AC3E}">
        <p14:creationId xmlns:p14="http://schemas.microsoft.com/office/powerpoint/2010/main" val="308467739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787" y="600047"/>
            <a:ext cx="9596299" cy="128089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Biotech Facts – US Department of Labor</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1799104" y="1524001"/>
            <a:ext cx="10392896" cy="4724243"/>
          </a:xfrm>
        </p:spPr>
        <p:txBody>
          <a:bodyPr>
            <a:noAutofit/>
          </a:bodyPr>
          <a:lstStyle/>
          <a:p>
            <a:r>
              <a:rPr lang="en-US" sz="2500" b="1" u="sng" dirty="0" smtClean="0">
                <a:solidFill>
                  <a:schemeClr val="accent1">
                    <a:lumMod val="60000"/>
                    <a:lumOff val="40000"/>
                  </a:schemeClr>
                </a:solidFill>
              </a:rPr>
              <a:t>Job Profile:</a:t>
            </a:r>
            <a:r>
              <a:rPr lang="en-US" sz="2500" b="1" dirty="0" smtClean="0">
                <a:solidFill>
                  <a:schemeClr val="accent1">
                    <a:lumMod val="60000"/>
                    <a:lumOff val="40000"/>
                  </a:schemeClr>
                </a:solidFill>
              </a:rPr>
              <a:t> </a:t>
            </a:r>
            <a:r>
              <a:rPr lang="en-US" sz="2500" b="1" dirty="0" smtClean="0">
                <a:solidFill>
                  <a:schemeClr val="tx1"/>
                </a:solidFill>
              </a:rPr>
              <a:t>Work with </a:t>
            </a:r>
            <a:r>
              <a:rPr lang="en-US" sz="2500" b="1" dirty="0">
                <a:solidFill>
                  <a:schemeClr val="tx1"/>
                </a:solidFill>
              </a:rPr>
              <a:t>biological and medical </a:t>
            </a:r>
            <a:r>
              <a:rPr lang="en-US" sz="2500" b="1" dirty="0" smtClean="0">
                <a:solidFill>
                  <a:schemeClr val="tx1"/>
                </a:solidFill>
              </a:rPr>
              <a:t>scientists; </a:t>
            </a:r>
            <a:r>
              <a:rPr lang="en-US" sz="2500" b="1" dirty="0">
                <a:solidFill>
                  <a:schemeClr val="tx1"/>
                </a:solidFill>
              </a:rPr>
              <a:t>conduct laboratory tests and experiments.</a:t>
            </a:r>
          </a:p>
          <a:p>
            <a:r>
              <a:rPr lang="en-US" sz="2500" b="1" u="sng" dirty="0">
                <a:solidFill>
                  <a:schemeClr val="accent2"/>
                </a:solidFill>
                <a:hlinkClick r:id="rId2"/>
              </a:rPr>
              <a:t>Work </a:t>
            </a:r>
            <a:r>
              <a:rPr lang="en-US" sz="2500" b="1" u="sng" dirty="0" smtClean="0">
                <a:solidFill>
                  <a:schemeClr val="accent2"/>
                </a:solidFill>
                <a:hlinkClick r:id="rId2"/>
              </a:rPr>
              <a:t>Environment</a:t>
            </a:r>
            <a:r>
              <a:rPr lang="en-US" sz="2500" b="1" u="sng" dirty="0" smtClean="0">
                <a:solidFill>
                  <a:schemeClr val="accent2"/>
                </a:solidFill>
              </a:rPr>
              <a:t>:</a:t>
            </a:r>
            <a:r>
              <a:rPr lang="en-US" sz="2500" b="1" dirty="0" smtClean="0">
                <a:solidFill>
                  <a:schemeClr val="tx1"/>
                </a:solidFill>
              </a:rPr>
              <a:t> Biological </a:t>
            </a:r>
            <a:r>
              <a:rPr lang="en-US" sz="2500" b="1" dirty="0">
                <a:solidFill>
                  <a:schemeClr val="tx1"/>
                </a:solidFill>
              </a:rPr>
              <a:t>technicians typically work in laboratories. </a:t>
            </a:r>
          </a:p>
          <a:p>
            <a:pPr lvl="0"/>
            <a:r>
              <a:rPr lang="en-US" sz="2500" b="1" u="sng" dirty="0">
                <a:solidFill>
                  <a:srgbClr val="FF0000"/>
                </a:solidFill>
                <a:hlinkClick r:id="rId3"/>
              </a:rPr>
              <a:t>How to Become a Biological </a:t>
            </a:r>
            <a:r>
              <a:rPr lang="en-US" sz="2500" b="1" u="sng" dirty="0" smtClean="0">
                <a:solidFill>
                  <a:srgbClr val="FF0000"/>
                </a:solidFill>
                <a:hlinkClick r:id="rId3"/>
              </a:rPr>
              <a:t>Technician</a:t>
            </a:r>
            <a:r>
              <a:rPr lang="en-US" sz="2500" b="1" u="sng" dirty="0">
                <a:solidFill>
                  <a:srgbClr val="FF0000"/>
                </a:solidFill>
              </a:rPr>
              <a:t>:</a:t>
            </a:r>
            <a:r>
              <a:rPr lang="en-US" sz="2500" b="1" dirty="0" smtClean="0">
                <a:solidFill>
                  <a:srgbClr val="C00000"/>
                </a:solidFill>
              </a:rPr>
              <a:t> </a:t>
            </a:r>
            <a:r>
              <a:rPr lang="en-US" sz="2500" b="1" dirty="0">
                <a:solidFill>
                  <a:schemeClr val="tx1"/>
                </a:solidFill>
              </a:rPr>
              <a:t>N</a:t>
            </a:r>
            <a:r>
              <a:rPr lang="en-US" sz="2500" b="1" dirty="0" smtClean="0"/>
              <a:t>eed strong background in </a:t>
            </a:r>
            <a:r>
              <a:rPr lang="en-US" sz="2500" b="1" dirty="0" smtClean="0">
                <a:solidFill>
                  <a:prstClr val="black">
                    <a:lumMod val="75000"/>
                    <a:lumOff val="25000"/>
                  </a:prstClr>
                </a:solidFill>
              </a:rPr>
              <a:t>Sciences </a:t>
            </a:r>
            <a:r>
              <a:rPr lang="en-US" sz="2500" b="1" dirty="0">
                <a:solidFill>
                  <a:prstClr val="black">
                    <a:lumMod val="75000"/>
                    <a:lumOff val="25000"/>
                  </a:prstClr>
                </a:solidFill>
              </a:rPr>
              <a:t>– biology, chemistry, math, physics, etc. </a:t>
            </a:r>
            <a:r>
              <a:rPr lang="en-US" sz="2500" b="1" dirty="0" smtClean="0"/>
              <a:t>or </a:t>
            </a:r>
            <a:r>
              <a:rPr lang="en-US" sz="2500" b="1" dirty="0"/>
              <a:t>a closely related field. </a:t>
            </a:r>
            <a:endParaRPr lang="en-US" sz="2500" b="1" dirty="0" smtClean="0"/>
          </a:p>
          <a:p>
            <a:pPr lvl="0"/>
            <a:r>
              <a:rPr lang="en-US" sz="2500" b="1" dirty="0" smtClean="0"/>
              <a:t>Gain </a:t>
            </a:r>
            <a:r>
              <a:rPr lang="en-US" sz="2500" b="1" dirty="0"/>
              <a:t>laboratory experience while in </a:t>
            </a:r>
            <a:r>
              <a:rPr lang="en-US" sz="2500" b="1" dirty="0" smtClean="0"/>
              <a:t>school through internships.</a:t>
            </a:r>
          </a:p>
          <a:p>
            <a:pPr marL="0" lvl="0" indent="0">
              <a:buNone/>
            </a:pPr>
            <a:endParaRPr lang="en-US" sz="100" b="1" dirty="0"/>
          </a:p>
          <a:p>
            <a:r>
              <a:rPr lang="en-US" sz="2500" b="1" u="sng" dirty="0" smtClean="0">
                <a:solidFill>
                  <a:srgbClr val="FF0000"/>
                </a:solidFill>
                <a:hlinkClick r:id="rId4"/>
              </a:rPr>
              <a:t>Pay</a:t>
            </a:r>
            <a:r>
              <a:rPr lang="en-US" sz="2500" b="1" u="sng" dirty="0" smtClean="0">
                <a:solidFill>
                  <a:srgbClr val="FF0000"/>
                </a:solidFill>
              </a:rPr>
              <a:t>:</a:t>
            </a:r>
            <a:r>
              <a:rPr lang="en-US" sz="2500" b="1" dirty="0" smtClean="0"/>
              <a:t> The </a:t>
            </a:r>
            <a:r>
              <a:rPr lang="en-US" sz="2500" b="1" dirty="0"/>
              <a:t>median annual wage </a:t>
            </a:r>
            <a:r>
              <a:rPr lang="en-US" sz="2500" b="1" dirty="0" smtClean="0">
                <a:solidFill>
                  <a:srgbClr val="00B0F0"/>
                </a:solidFill>
              </a:rPr>
              <a:t>nationwide</a:t>
            </a:r>
            <a:r>
              <a:rPr lang="en-US" sz="2500" b="1" dirty="0" smtClean="0"/>
              <a:t> for biological </a:t>
            </a:r>
            <a:r>
              <a:rPr lang="en-US" sz="2500" b="1" dirty="0"/>
              <a:t>technicians was </a:t>
            </a:r>
            <a:r>
              <a:rPr lang="en-US" sz="2500" b="1" dirty="0">
                <a:solidFill>
                  <a:srgbClr val="00B0F0"/>
                </a:solidFill>
              </a:rPr>
              <a:t>$39,750 </a:t>
            </a:r>
            <a:r>
              <a:rPr lang="en-US" sz="2500" b="1" dirty="0"/>
              <a:t>in May </a:t>
            </a:r>
            <a:r>
              <a:rPr lang="en-US" sz="2500" b="1" dirty="0" smtClean="0"/>
              <a:t>2012 and varies by state.</a:t>
            </a:r>
          </a:p>
        </p:txBody>
      </p:sp>
    </p:spTree>
    <p:extLst>
      <p:ext uri="{BB962C8B-B14F-4D97-AF65-F5344CB8AC3E}">
        <p14:creationId xmlns:p14="http://schemas.microsoft.com/office/powerpoint/2010/main" val="10634024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340" y="528735"/>
            <a:ext cx="8911687" cy="128089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Biotech Facts – US Department of Labor</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Content Placeholder 3"/>
          <p:cNvPicPr>
            <a:picLocks noChangeAspect="1"/>
          </p:cNvPicPr>
          <p:nvPr/>
        </p:nvPicPr>
        <p:blipFill rotWithShape="1">
          <a:blip r:embed="rId2"/>
          <a:srcRect l="52640" t="10387" r="1747" b="13742"/>
          <a:stretch/>
        </p:blipFill>
        <p:spPr>
          <a:xfrm>
            <a:off x="2653142" y="1457739"/>
            <a:ext cx="7041175" cy="5096315"/>
          </a:xfrm>
          <a:prstGeom prst="rect">
            <a:avLst/>
          </a:prstGeom>
        </p:spPr>
      </p:pic>
    </p:spTree>
    <p:extLst>
      <p:ext uri="{BB962C8B-B14F-4D97-AF65-F5344CB8AC3E}">
        <p14:creationId xmlns:p14="http://schemas.microsoft.com/office/powerpoint/2010/main" val="10896789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8125" y="465085"/>
            <a:ext cx="8911687" cy="1280890"/>
          </a:xfrm>
        </p:spPr>
        <p:txBody>
          <a:bodyPr/>
          <a:lstStyle/>
          <a:p>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Biotech Facts – North Carolina</a:t>
            </a:r>
          </a:p>
        </p:txBody>
      </p:sp>
      <p:sp>
        <p:nvSpPr>
          <p:cNvPr id="7" name="Content Placeholder 6"/>
          <p:cNvSpPr>
            <a:spLocks noGrp="1"/>
          </p:cNvSpPr>
          <p:nvPr>
            <p:ph idx="1"/>
          </p:nvPr>
        </p:nvSpPr>
        <p:spPr>
          <a:xfrm>
            <a:off x="1934586" y="1459068"/>
            <a:ext cx="9502040" cy="5398932"/>
          </a:xfrm>
        </p:spPr>
        <p:txBody>
          <a:bodyPr>
            <a:normAutofit fontScale="25000" lnSpcReduction="20000"/>
          </a:bodyPr>
          <a:lstStyle/>
          <a:p>
            <a:pPr>
              <a:lnSpc>
                <a:spcPct val="170000"/>
              </a:lnSpc>
            </a:pPr>
            <a:r>
              <a:rPr lang="en-US" sz="8800" b="1" dirty="0" smtClean="0">
                <a:solidFill>
                  <a:schemeClr val="dk1"/>
                </a:solidFill>
                <a:latin typeface="Century Gothic" pitchFamily="34" charset="0"/>
                <a:cs typeface="Arial" panose="020B0604020202020204" pitchFamily="34" charset="0"/>
              </a:rPr>
              <a:t>Biotech Industries generate ~$59 billion per year in economic activities statewide</a:t>
            </a:r>
          </a:p>
          <a:p>
            <a:pPr>
              <a:lnSpc>
                <a:spcPct val="170000"/>
              </a:lnSpc>
            </a:pPr>
            <a:r>
              <a:rPr lang="en-US" sz="8800" b="1" dirty="0" smtClean="0">
                <a:solidFill>
                  <a:schemeClr val="dk1"/>
                </a:solidFill>
                <a:latin typeface="Century Gothic" pitchFamily="34" charset="0"/>
                <a:cs typeface="Arial" panose="020B0604020202020204" pitchFamily="34" charset="0"/>
              </a:rPr>
              <a:t>Employs more than 58,000 residents; 50% are </a:t>
            </a:r>
            <a:r>
              <a:rPr lang="en-US" sz="8800" b="1" dirty="0" err="1" smtClean="0">
                <a:solidFill>
                  <a:schemeClr val="dk1"/>
                </a:solidFill>
                <a:latin typeface="Century Gothic" pitchFamily="34" charset="0"/>
                <a:cs typeface="Arial" panose="020B0604020202020204" pitchFamily="34" charset="0"/>
              </a:rPr>
              <a:t>Biotechnicians</a:t>
            </a:r>
            <a:endParaRPr lang="en-US" sz="8800" b="1" dirty="0" smtClean="0">
              <a:solidFill>
                <a:schemeClr val="dk1"/>
              </a:solidFill>
              <a:latin typeface="Century Gothic" pitchFamily="34" charset="0"/>
              <a:cs typeface="Arial" panose="020B0604020202020204" pitchFamily="34" charset="0"/>
            </a:endParaRPr>
          </a:p>
          <a:p>
            <a:pPr>
              <a:lnSpc>
                <a:spcPct val="170000"/>
              </a:lnSpc>
            </a:pPr>
            <a:r>
              <a:rPr lang="en-US" sz="8800" b="1" dirty="0" smtClean="0">
                <a:solidFill>
                  <a:schemeClr val="dk1"/>
                </a:solidFill>
                <a:latin typeface="Century Gothic" pitchFamily="34" charset="0"/>
                <a:cs typeface="Arial" panose="020B0604020202020204" pitchFamily="34" charset="0"/>
              </a:rPr>
              <a:t>Employment is projected to grow 10 percent from 2012 to 2022, about as fast as the average for all occupations. Continued growth in biotechnology and medical research is expected to increase demand for these workers.</a:t>
            </a:r>
          </a:p>
          <a:p>
            <a:pPr>
              <a:lnSpc>
                <a:spcPct val="170000"/>
              </a:lnSpc>
            </a:pPr>
            <a:r>
              <a:rPr lang="en-US" sz="8800" b="1" dirty="0" smtClean="0">
                <a:solidFill>
                  <a:schemeClr val="dk1"/>
                </a:solidFill>
                <a:latin typeface="Century Gothic" pitchFamily="34" charset="0"/>
                <a:cs typeface="Arial" panose="020B0604020202020204" pitchFamily="34" charset="0"/>
              </a:rPr>
              <a:t>Drug development process involves high investment in R &amp; D, clinical trials, etc. It involves safety, efficacy, quality and value. </a:t>
            </a:r>
          </a:p>
          <a:p>
            <a:endParaRPr lang="en-US" dirty="0"/>
          </a:p>
        </p:txBody>
      </p:sp>
    </p:spTree>
    <p:extLst>
      <p:ext uri="{BB962C8B-B14F-4D97-AF65-F5344CB8AC3E}">
        <p14:creationId xmlns:p14="http://schemas.microsoft.com/office/powerpoint/2010/main" val="36206080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177" y="571101"/>
            <a:ext cx="8911687" cy="128089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Biotech Facts – North Carolina</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2299962" y="1244248"/>
            <a:ext cx="9892038" cy="5312229"/>
          </a:xfrm>
        </p:spPr>
        <p:txBody>
          <a:bodyPr>
            <a:noAutofit/>
          </a:bodyPr>
          <a:lstStyle/>
          <a:p>
            <a:pPr>
              <a:lnSpc>
                <a:spcPct val="170000"/>
              </a:lnSpc>
            </a:pPr>
            <a:r>
              <a:rPr lang="en-US" sz="1900" b="1" dirty="0">
                <a:solidFill>
                  <a:schemeClr val="dk1"/>
                </a:solidFill>
                <a:latin typeface="+mj-lt"/>
                <a:cs typeface="Arial" panose="020B0604020202020204" pitchFamily="34" charset="0"/>
              </a:rPr>
              <a:t>Average entry level salary </a:t>
            </a:r>
            <a:r>
              <a:rPr lang="en-US" sz="1900" b="1" dirty="0" smtClean="0">
                <a:solidFill>
                  <a:schemeClr val="dk1"/>
                </a:solidFill>
                <a:latin typeface="+mj-lt"/>
                <a:cs typeface="Arial" panose="020B0604020202020204" pitchFamily="34" charset="0"/>
              </a:rPr>
              <a:t>is </a:t>
            </a:r>
            <a:r>
              <a:rPr lang="en-US" sz="1900" b="1" dirty="0">
                <a:solidFill>
                  <a:schemeClr val="dk1"/>
                </a:solidFill>
                <a:latin typeface="+mj-lt"/>
                <a:cs typeface="Arial" panose="020B0604020202020204" pitchFamily="34" charset="0"/>
              </a:rPr>
              <a:t>$55,000 (BS degree) – </a:t>
            </a:r>
            <a:r>
              <a:rPr lang="en-US" sz="1900" b="1" dirty="0" err="1">
                <a:solidFill>
                  <a:schemeClr val="dk1"/>
                </a:solidFill>
                <a:latin typeface="+mj-lt"/>
                <a:cs typeface="Arial" panose="020B0604020202020204" pitchFamily="34" charset="0"/>
              </a:rPr>
              <a:t>Biogen</a:t>
            </a:r>
            <a:r>
              <a:rPr lang="en-US" sz="1900" b="1" dirty="0">
                <a:solidFill>
                  <a:schemeClr val="dk1"/>
                </a:solidFill>
                <a:latin typeface="+mj-lt"/>
                <a:cs typeface="Arial" panose="020B0604020202020204" pitchFamily="34" charset="0"/>
              </a:rPr>
              <a:t> </a:t>
            </a:r>
            <a:r>
              <a:rPr lang="en-US" sz="1900" b="1" dirty="0" err="1" smtClean="0">
                <a:solidFill>
                  <a:schemeClr val="dk1"/>
                </a:solidFill>
                <a:latin typeface="+mj-lt"/>
                <a:cs typeface="Arial" panose="020B0604020202020204" pitchFamily="34" charset="0"/>
              </a:rPr>
              <a:t>idec</a:t>
            </a:r>
            <a:endParaRPr lang="en-US" sz="1900" b="1" dirty="0">
              <a:solidFill>
                <a:schemeClr val="dk1"/>
              </a:solidFill>
              <a:latin typeface="+mj-lt"/>
              <a:cs typeface="Arial" panose="020B0604020202020204" pitchFamily="34" charset="0"/>
            </a:endParaRPr>
          </a:p>
          <a:p>
            <a:pPr>
              <a:lnSpc>
                <a:spcPct val="170000"/>
              </a:lnSpc>
            </a:pPr>
            <a:r>
              <a:rPr lang="en-US" sz="1900" b="1" dirty="0" err="1" smtClean="0">
                <a:solidFill>
                  <a:schemeClr val="dk1"/>
                </a:solidFill>
                <a:latin typeface="+mj-lt"/>
                <a:cs typeface="Arial" panose="020B0604020202020204" pitchFamily="34" charset="0"/>
              </a:rPr>
              <a:t>B.R.I.T.E</a:t>
            </a:r>
            <a:r>
              <a:rPr lang="en-US" sz="1900" b="1" dirty="0" smtClean="0">
                <a:solidFill>
                  <a:schemeClr val="dk1"/>
                </a:solidFill>
                <a:latin typeface="+mj-lt"/>
                <a:cs typeface="Arial" panose="020B0604020202020204" pitchFamily="34" charset="0"/>
              </a:rPr>
              <a:t>. </a:t>
            </a:r>
            <a:r>
              <a:rPr lang="en-US" sz="1900" b="1" dirty="0">
                <a:solidFill>
                  <a:schemeClr val="dk1"/>
                </a:solidFill>
                <a:latin typeface="+mj-lt"/>
                <a:cs typeface="Arial" panose="020B0604020202020204" pitchFamily="34" charset="0"/>
              </a:rPr>
              <a:t>G</a:t>
            </a:r>
            <a:r>
              <a:rPr lang="en-US" sz="1900" b="1" dirty="0" smtClean="0">
                <a:solidFill>
                  <a:schemeClr val="dk1"/>
                </a:solidFill>
                <a:latin typeface="+mj-lt"/>
                <a:cs typeface="Arial" panose="020B0604020202020204" pitchFamily="34" charset="0"/>
              </a:rPr>
              <a:t>raduation </a:t>
            </a:r>
            <a:r>
              <a:rPr lang="en-US" sz="1900" b="1" dirty="0">
                <a:solidFill>
                  <a:schemeClr val="dk1"/>
                </a:solidFill>
                <a:latin typeface="+mj-lt"/>
                <a:cs typeface="Arial" panose="020B0604020202020204" pitchFamily="34" charset="0"/>
              </a:rPr>
              <a:t>and P</a:t>
            </a:r>
            <a:r>
              <a:rPr lang="en-US" sz="1900" b="1" dirty="0" smtClean="0">
                <a:solidFill>
                  <a:schemeClr val="dk1"/>
                </a:solidFill>
                <a:latin typeface="+mj-lt"/>
                <a:cs typeface="Arial" panose="020B0604020202020204" pitchFamily="34" charset="0"/>
              </a:rPr>
              <a:t>lacement rate: </a:t>
            </a:r>
            <a:r>
              <a:rPr lang="en-US" sz="1900" b="1" dirty="0">
                <a:solidFill>
                  <a:schemeClr val="dk1"/>
                </a:solidFill>
                <a:latin typeface="+mj-lt"/>
                <a:cs typeface="Arial" panose="020B0604020202020204" pitchFamily="34" charset="0"/>
              </a:rPr>
              <a:t>90% </a:t>
            </a:r>
            <a:endParaRPr lang="en-US" sz="1900" b="1" dirty="0" smtClean="0">
              <a:solidFill>
                <a:schemeClr val="dk1"/>
              </a:solidFill>
              <a:latin typeface="+mj-lt"/>
              <a:cs typeface="Arial" panose="020B0604020202020204" pitchFamily="34" charset="0"/>
            </a:endParaRPr>
          </a:p>
          <a:p>
            <a:pPr>
              <a:lnSpc>
                <a:spcPct val="170000"/>
              </a:lnSpc>
            </a:pPr>
            <a:r>
              <a:rPr lang="en-US" sz="1900" b="1" dirty="0" smtClean="0">
                <a:solidFill>
                  <a:schemeClr val="dk1"/>
                </a:solidFill>
                <a:latin typeface="+mj-lt"/>
                <a:cs typeface="Arial" panose="020B0604020202020204" pitchFamily="34" charset="0"/>
              </a:rPr>
              <a:t>Current average annual Biotech graduates: Forsyth </a:t>
            </a:r>
            <a:r>
              <a:rPr lang="en-US" sz="1900" b="1" dirty="0">
                <a:solidFill>
                  <a:schemeClr val="dk1"/>
                </a:solidFill>
                <a:latin typeface="+mj-lt"/>
                <a:cs typeface="Arial" panose="020B0604020202020204" pitchFamily="34" charset="0"/>
              </a:rPr>
              <a:t>Tech Community College, Rowan-Cabarrus Community </a:t>
            </a:r>
            <a:r>
              <a:rPr lang="en-US" sz="1900" b="1" dirty="0" smtClean="0">
                <a:solidFill>
                  <a:schemeClr val="dk1"/>
                </a:solidFill>
                <a:latin typeface="+mj-lt"/>
                <a:cs typeface="Arial" panose="020B0604020202020204" pitchFamily="34" charset="0"/>
              </a:rPr>
              <a:t>College, </a:t>
            </a:r>
            <a:r>
              <a:rPr lang="en-US" sz="1900" b="1" dirty="0">
                <a:solidFill>
                  <a:schemeClr val="dk1"/>
                </a:solidFill>
                <a:latin typeface="+mj-lt"/>
                <a:cs typeface="Arial" panose="020B0604020202020204" pitchFamily="34" charset="0"/>
              </a:rPr>
              <a:t>and Alamance Community College is </a:t>
            </a:r>
            <a:r>
              <a:rPr lang="en-US" sz="1900" b="1" dirty="0" smtClean="0">
                <a:solidFill>
                  <a:schemeClr val="dk1"/>
                </a:solidFill>
                <a:latin typeface="+mj-lt"/>
                <a:cs typeface="Arial" panose="020B0604020202020204" pitchFamily="34" charset="0"/>
              </a:rPr>
              <a:t>18-20 students. NC </a:t>
            </a:r>
            <a:r>
              <a:rPr lang="en-US" sz="1900" b="1" dirty="0">
                <a:solidFill>
                  <a:schemeClr val="dk1"/>
                </a:solidFill>
                <a:latin typeface="+mj-lt"/>
                <a:cs typeface="Arial" panose="020B0604020202020204" pitchFamily="34" charset="0"/>
              </a:rPr>
              <a:t>state </a:t>
            </a:r>
            <a:r>
              <a:rPr lang="en-US" sz="1900" b="1" dirty="0" smtClean="0">
                <a:solidFill>
                  <a:schemeClr val="dk1"/>
                </a:solidFill>
                <a:latin typeface="+mj-lt"/>
                <a:cs typeface="Arial" panose="020B0604020202020204" pitchFamily="34" charset="0"/>
              </a:rPr>
              <a:t>university: 163 </a:t>
            </a:r>
            <a:r>
              <a:rPr lang="en-US" sz="1900" b="1" dirty="0">
                <a:solidFill>
                  <a:schemeClr val="dk1"/>
                </a:solidFill>
                <a:latin typeface="+mj-lt"/>
                <a:cs typeface="Arial" panose="020B0604020202020204" pitchFamily="34" charset="0"/>
              </a:rPr>
              <a:t>students (</a:t>
            </a:r>
            <a:r>
              <a:rPr lang="en-US" sz="1900" b="1" dirty="0" smtClean="0">
                <a:solidFill>
                  <a:schemeClr val="dk1"/>
                </a:solidFill>
                <a:latin typeface="+mj-lt"/>
                <a:cs typeface="Arial" panose="020B0604020202020204" pitchFamily="34" charset="0"/>
              </a:rPr>
              <a:t>BS</a:t>
            </a:r>
            <a:r>
              <a:rPr lang="en-US" sz="1900" b="1" dirty="0">
                <a:solidFill>
                  <a:schemeClr val="dk1"/>
                </a:solidFill>
                <a:latin typeface="+mj-lt"/>
                <a:cs typeface="Arial" panose="020B0604020202020204" pitchFamily="34" charset="0"/>
              </a:rPr>
              <a:t>), </a:t>
            </a:r>
            <a:r>
              <a:rPr lang="en-US" sz="1900" b="1" dirty="0" smtClean="0">
                <a:solidFill>
                  <a:schemeClr val="dk1"/>
                </a:solidFill>
                <a:latin typeface="+mj-lt"/>
                <a:cs typeface="Arial" panose="020B0604020202020204" pitchFamily="34" charset="0"/>
              </a:rPr>
              <a:t>21 (MS) 4 (PhD), </a:t>
            </a:r>
            <a:r>
              <a:rPr lang="en-US" sz="1900" b="1" dirty="0">
                <a:solidFill>
                  <a:schemeClr val="dk1"/>
                </a:solidFill>
                <a:latin typeface="+mj-lt"/>
                <a:cs typeface="Arial" panose="020B0604020202020204" pitchFamily="34" charset="0"/>
              </a:rPr>
              <a:t>118 </a:t>
            </a:r>
            <a:r>
              <a:rPr lang="en-US" sz="1900" b="1" dirty="0" smtClean="0">
                <a:solidFill>
                  <a:schemeClr val="dk1"/>
                </a:solidFill>
                <a:latin typeface="+mj-lt"/>
                <a:cs typeface="Arial" panose="020B0604020202020204" pitchFamily="34" charset="0"/>
              </a:rPr>
              <a:t>graduates </a:t>
            </a:r>
            <a:r>
              <a:rPr lang="en-US" sz="1900" b="1" dirty="0">
                <a:solidFill>
                  <a:schemeClr val="dk1"/>
                </a:solidFill>
                <a:latin typeface="+mj-lt"/>
                <a:cs typeface="Arial" panose="020B0604020202020204" pitchFamily="34" charset="0"/>
              </a:rPr>
              <a:t>between </a:t>
            </a:r>
            <a:r>
              <a:rPr lang="en-US" sz="1900" b="1" dirty="0" smtClean="0">
                <a:solidFill>
                  <a:schemeClr val="dk1"/>
                </a:solidFill>
                <a:latin typeface="+mj-lt"/>
                <a:cs typeface="Arial" panose="020B0604020202020204" pitchFamily="34" charset="0"/>
              </a:rPr>
              <a:t>2008-2013.</a:t>
            </a:r>
          </a:p>
          <a:p>
            <a:pPr>
              <a:lnSpc>
                <a:spcPct val="170000"/>
              </a:lnSpc>
            </a:pPr>
            <a:r>
              <a:rPr lang="en-US" sz="1900" b="1" dirty="0" smtClean="0">
                <a:solidFill>
                  <a:srgbClr val="FF0000"/>
                </a:solidFill>
                <a:latin typeface="+mj-lt"/>
                <a:cs typeface="Arial" panose="020B0604020202020204" pitchFamily="34" charset="0"/>
              </a:rPr>
              <a:t>There is </a:t>
            </a:r>
            <a:r>
              <a:rPr lang="en-US" sz="1900" b="1" dirty="0">
                <a:solidFill>
                  <a:srgbClr val="FF0000"/>
                </a:solidFill>
                <a:latin typeface="+mj-lt"/>
                <a:cs typeface="Arial" panose="020B0604020202020204" pitchFamily="34" charset="0"/>
              </a:rPr>
              <a:t>a </a:t>
            </a:r>
            <a:r>
              <a:rPr lang="en-US" sz="1900" b="1" dirty="0" smtClean="0">
                <a:solidFill>
                  <a:srgbClr val="FF0000"/>
                </a:solidFill>
                <a:latin typeface="+mj-lt"/>
                <a:cs typeface="Arial" panose="020B0604020202020204" pitchFamily="34" charset="0"/>
              </a:rPr>
              <a:t>growing need for </a:t>
            </a:r>
            <a:r>
              <a:rPr lang="en-US" sz="1900" b="1" dirty="0">
                <a:solidFill>
                  <a:srgbClr val="FF0000"/>
                </a:solidFill>
                <a:latin typeface="+mj-lt"/>
                <a:cs typeface="Arial" panose="020B0604020202020204" pitchFamily="34" charset="0"/>
              </a:rPr>
              <a:t>trained </a:t>
            </a:r>
            <a:r>
              <a:rPr lang="en-US" sz="1900" b="1" dirty="0" smtClean="0">
                <a:solidFill>
                  <a:srgbClr val="FF0000"/>
                </a:solidFill>
                <a:latin typeface="+mj-lt"/>
                <a:cs typeface="Arial" panose="020B0604020202020204" pitchFamily="34" charset="0"/>
              </a:rPr>
              <a:t>Biotechnologists &amp; </a:t>
            </a:r>
            <a:r>
              <a:rPr lang="en-US" sz="1900" b="1" dirty="0" err="1" smtClean="0">
                <a:solidFill>
                  <a:srgbClr val="FF0000"/>
                </a:solidFill>
                <a:latin typeface="+mj-lt"/>
                <a:cs typeface="Arial" panose="020B0604020202020204" pitchFamily="34" charset="0"/>
              </a:rPr>
              <a:t>Biotechnicians</a:t>
            </a:r>
            <a:endParaRPr lang="en-US" sz="1900" b="1" dirty="0">
              <a:solidFill>
                <a:srgbClr val="FF0000"/>
              </a:solidFill>
              <a:latin typeface="+mj-lt"/>
              <a:cs typeface="Arial" panose="020B0604020202020204" pitchFamily="34" charset="0"/>
            </a:endParaRPr>
          </a:p>
          <a:p>
            <a:pPr>
              <a:lnSpc>
                <a:spcPct val="170000"/>
              </a:lnSpc>
            </a:pPr>
            <a:r>
              <a:rPr lang="en-US" sz="1900" b="1" dirty="0" smtClean="0">
                <a:solidFill>
                  <a:schemeClr val="dk1"/>
                </a:solidFill>
                <a:latin typeface="+mj-lt"/>
                <a:cs typeface="Arial" panose="020B0604020202020204" pitchFamily="34" charset="0"/>
              </a:rPr>
              <a:t>Biotech awareness is not common in </a:t>
            </a:r>
            <a:r>
              <a:rPr lang="en-US" sz="1900" b="1" dirty="0">
                <a:solidFill>
                  <a:schemeClr val="dk1"/>
                </a:solidFill>
                <a:latin typeface="+mj-lt"/>
                <a:cs typeface="Arial" panose="020B0604020202020204" pitchFamily="34" charset="0"/>
              </a:rPr>
              <a:t>H</a:t>
            </a:r>
            <a:r>
              <a:rPr lang="en-US" sz="1900" b="1" dirty="0" smtClean="0">
                <a:solidFill>
                  <a:schemeClr val="dk1"/>
                </a:solidFill>
                <a:latin typeface="+mj-lt"/>
                <a:cs typeface="Arial" panose="020B0604020202020204" pitchFamily="34" charset="0"/>
              </a:rPr>
              <a:t>igh School (</a:t>
            </a:r>
            <a:r>
              <a:rPr lang="en-US" sz="1900" b="1" dirty="0" err="1" smtClean="0">
                <a:solidFill>
                  <a:schemeClr val="dk1"/>
                </a:solidFill>
                <a:latin typeface="+mj-lt"/>
                <a:cs typeface="Arial" panose="020B0604020202020204" pitchFamily="34" charset="0"/>
              </a:rPr>
              <a:t>Tengion</a:t>
            </a:r>
            <a:r>
              <a:rPr lang="en-US" sz="1900" b="1" dirty="0" smtClean="0">
                <a:solidFill>
                  <a:schemeClr val="dk1"/>
                </a:solidFill>
                <a:latin typeface="+mj-lt"/>
                <a:cs typeface="Arial" panose="020B0604020202020204" pitchFamily="34" charset="0"/>
              </a:rPr>
              <a:t> - School survey). </a:t>
            </a:r>
          </a:p>
          <a:p>
            <a:pPr>
              <a:lnSpc>
                <a:spcPct val="170000"/>
              </a:lnSpc>
            </a:pPr>
            <a:r>
              <a:rPr lang="en-US" sz="1900" b="1" dirty="0" smtClean="0">
                <a:solidFill>
                  <a:srgbClr val="FF0000"/>
                </a:solidFill>
                <a:latin typeface="+mj-lt"/>
                <a:cs typeface="Arial" panose="020B0604020202020204" pitchFamily="34" charset="0"/>
              </a:rPr>
              <a:t>Proposal: </a:t>
            </a:r>
            <a:r>
              <a:rPr lang="en-US" sz="1900" b="1" dirty="0" smtClean="0">
                <a:solidFill>
                  <a:schemeClr val="dk1"/>
                </a:solidFill>
                <a:latin typeface="+mj-lt"/>
                <a:cs typeface="Arial" panose="020B0604020202020204" pitchFamily="34" charset="0"/>
              </a:rPr>
              <a:t>consistent </a:t>
            </a:r>
            <a:r>
              <a:rPr lang="en-US" sz="1900" b="1" dirty="0">
                <a:solidFill>
                  <a:schemeClr val="dk1"/>
                </a:solidFill>
                <a:latin typeface="+mj-lt"/>
                <a:cs typeface="Arial" panose="020B0604020202020204" pitchFamily="34" charset="0"/>
              </a:rPr>
              <a:t>biotech awareness at </a:t>
            </a:r>
            <a:r>
              <a:rPr lang="en-US" sz="1900" b="1" dirty="0" smtClean="0">
                <a:solidFill>
                  <a:schemeClr val="dk1"/>
                </a:solidFill>
                <a:latin typeface="+mj-lt"/>
                <a:cs typeface="Arial" panose="020B0604020202020204" pitchFamily="34" charset="0"/>
              </a:rPr>
              <a:t>different </a:t>
            </a:r>
            <a:r>
              <a:rPr lang="en-US" sz="1900" b="1" dirty="0">
                <a:solidFill>
                  <a:schemeClr val="dk1"/>
                </a:solidFill>
                <a:latin typeface="+mj-lt"/>
                <a:cs typeface="Arial" panose="020B0604020202020204" pitchFamily="34" charset="0"/>
              </a:rPr>
              <a:t>school </a:t>
            </a:r>
            <a:r>
              <a:rPr lang="en-US" sz="1900" b="1" dirty="0" smtClean="0">
                <a:solidFill>
                  <a:schemeClr val="dk1"/>
                </a:solidFill>
                <a:latin typeface="+mj-lt"/>
                <a:cs typeface="Arial" panose="020B0604020202020204" pitchFamily="34" charset="0"/>
              </a:rPr>
              <a:t>levels </a:t>
            </a:r>
            <a:r>
              <a:rPr lang="en-US" sz="1900" b="1" dirty="0">
                <a:solidFill>
                  <a:schemeClr val="dk1"/>
                </a:solidFill>
                <a:latin typeface="+mj-lt"/>
                <a:cs typeface="Arial" panose="020B0604020202020204" pitchFamily="34" charset="0"/>
              </a:rPr>
              <a:t>to </a:t>
            </a:r>
            <a:r>
              <a:rPr lang="en-US" sz="1900" b="1" dirty="0" smtClean="0">
                <a:solidFill>
                  <a:schemeClr val="dk1"/>
                </a:solidFill>
                <a:latin typeface="+mj-lt"/>
                <a:cs typeface="Arial" panose="020B0604020202020204" pitchFamily="34" charset="0"/>
              </a:rPr>
              <a:t>generate interest among students’ </a:t>
            </a:r>
            <a:r>
              <a:rPr lang="en-US" sz="1900" b="1" dirty="0">
                <a:solidFill>
                  <a:schemeClr val="dk1"/>
                </a:solidFill>
                <a:latin typeface="+mj-lt"/>
                <a:cs typeface="Arial" panose="020B0604020202020204" pitchFamily="34" charset="0"/>
              </a:rPr>
              <a:t>early in their career decision phase. </a:t>
            </a:r>
            <a:endParaRPr lang="en-US" sz="1900" b="1" dirty="0">
              <a:latin typeface="+mj-lt"/>
            </a:endParaRPr>
          </a:p>
          <a:p>
            <a:endParaRPr lang="en-US" dirty="0"/>
          </a:p>
        </p:txBody>
      </p:sp>
    </p:spTree>
    <p:extLst>
      <p:ext uri="{BB962C8B-B14F-4D97-AF65-F5344CB8AC3E}">
        <p14:creationId xmlns:p14="http://schemas.microsoft.com/office/powerpoint/2010/main" val="17673826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385" y="330199"/>
            <a:ext cx="8911687" cy="677723"/>
          </a:xfrm>
        </p:spPr>
        <p:txBody>
          <a:bodyPr/>
          <a:lstStyle/>
          <a:p>
            <a:pPr algn="ct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Career Path for Biotech</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1137792"/>
              </p:ext>
            </p:extLst>
          </p:nvPr>
        </p:nvGraphicFramePr>
        <p:xfrm>
          <a:off x="1973693" y="446317"/>
          <a:ext cx="9663136" cy="189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8018174"/>
              </p:ext>
            </p:extLst>
          </p:nvPr>
        </p:nvGraphicFramePr>
        <p:xfrm>
          <a:off x="1526330" y="1863749"/>
          <a:ext cx="10533323" cy="4821404"/>
        </p:xfrm>
        <a:graphic>
          <a:graphicData uri="http://schemas.openxmlformats.org/drawingml/2006/table">
            <a:tbl>
              <a:tblPr firstRow="1" bandRow="1">
                <a:tableStyleId>{5C22544A-7EE6-4342-B048-85BDC9FD1C3A}</a:tableStyleId>
              </a:tblPr>
              <a:tblGrid>
                <a:gridCol w="2013285"/>
                <a:gridCol w="2118527"/>
                <a:gridCol w="2176095"/>
                <a:gridCol w="2222149"/>
                <a:gridCol w="2003267"/>
              </a:tblGrid>
              <a:tr h="887340">
                <a:tc>
                  <a:txBody>
                    <a:bodyPr/>
                    <a:lstStyle/>
                    <a:p>
                      <a:r>
                        <a:rPr lang="en-US" sz="2000" b="1" dirty="0" smtClean="0">
                          <a:solidFill>
                            <a:schemeClr val="accent1">
                              <a:lumMod val="60000"/>
                              <a:lumOff val="40000"/>
                            </a:schemeClr>
                          </a:solidFill>
                        </a:rPr>
                        <a:t>Research and Development </a:t>
                      </a:r>
                      <a:endParaRPr lang="en-US" sz="20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smtClean="0">
                          <a:solidFill>
                            <a:schemeClr val="accent1">
                              <a:lumMod val="60000"/>
                              <a:lumOff val="40000"/>
                            </a:schemeClr>
                          </a:solidFill>
                        </a:rPr>
                        <a:t>Manufacturing and Production </a:t>
                      </a:r>
                      <a:endParaRPr lang="en-US" sz="20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smtClean="0">
                          <a:solidFill>
                            <a:schemeClr val="accent1">
                              <a:lumMod val="60000"/>
                              <a:lumOff val="40000"/>
                            </a:schemeClr>
                          </a:solidFill>
                        </a:rPr>
                        <a:t>Quality Control and Assurance </a:t>
                      </a:r>
                      <a:endParaRPr lang="en-US" sz="20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smtClean="0">
                          <a:solidFill>
                            <a:schemeClr val="accent1">
                              <a:lumMod val="60000"/>
                              <a:lumOff val="40000"/>
                            </a:schemeClr>
                          </a:solidFill>
                        </a:rPr>
                        <a:t>Clinical Research </a:t>
                      </a:r>
                      <a:endParaRPr lang="en-US" sz="20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chemeClr val="accent1">
                              <a:lumMod val="60000"/>
                              <a:lumOff val="40000"/>
                            </a:schemeClr>
                          </a:solidFill>
                        </a:rPr>
                        <a:t>Sales and Technical support</a:t>
                      </a:r>
                      <a:endParaRPr lang="en-US" sz="2000" dirty="0">
                        <a:solidFill>
                          <a:schemeClr val="accent1">
                            <a:lumMod val="60000"/>
                            <a:lumOff val="4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5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Lab Technician</a:t>
                      </a:r>
                      <a:r>
                        <a:rPr lang="en-US" sz="1800" b="1" dirty="0" smtClean="0"/>
                        <a:t>, Research Assistant, Bioinformatics Analyst, Research </a:t>
                      </a:r>
                      <a:r>
                        <a:rPr lang="en-US" sz="1800" b="1" kern="1200" dirty="0" smtClean="0">
                          <a:solidFill>
                            <a:schemeClr val="tx1"/>
                          </a:solidFill>
                          <a:latin typeface="+mn-lt"/>
                          <a:ea typeface="+mn-ea"/>
                          <a:cs typeface="+mn-cs"/>
                        </a:rPr>
                        <a:t>Scientist</a:t>
                      </a:r>
                      <a:r>
                        <a:rPr lang="en-US" sz="1800" b="1" dirty="0" smtClean="0"/>
                        <a:t>,</a:t>
                      </a:r>
                      <a:br>
                        <a:rPr lang="en-US" sz="1800" b="1" dirty="0" smtClean="0"/>
                      </a:br>
                      <a:r>
                        <a:rPr lang="en-US" sz="1800" b="1" dirty="0" smtClean="0"/>
                        <a:t>Forensic Scientist,</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Engineer</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Environmental Technician, Manufacturing technician, </a:t>
                      </a:r>
                      <a:r>
                        <a:rPr lang="en-US" sz="1800" b="1" kern="1200" dirty="0" smtClean="0">
                          <a:solidFill>
                            <a:schemeClr val="tx1"/>
                          </a:solidFill>
                          <a:latin typeface="+mn-lt"/>
                          <a:ea typeface="+mn-ea"/>
                          <a:cs typeface="+mn-cs"/>
                        </a:rPr>
                        <a:t>Maintenance and Instrumentation Technician</a:t>
                      </a:r>
                      <a:r>
                        <a:rPr lang="en-US" sz="1800" b="1" dirty="0" smtClean="0">
                          <a:solidFill>
                            <a:schemeClr val="tx1"/>
                          </a:solidFill>
                        </a:rPr>
                        <a:t>, </a:t>
                      </a:r>
                      <a:r>
                        <a:rPr lang="en-US" sz="1800" b="1" dirty="0" smtClean="0"/>
                        <a:t>Product Development Engineer,</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Process Technician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t>Quality Control Technician, Documentation Coordinator, Quality Control Analyst, Validation Specialist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Documentation Associate, Clinical Research Associate, Biostatistician, Regulatory Affairs Associate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t>Sales Associate,</a:t>
                      </a:r>
                    </a:p>
                    <a:p>
                      <a:r>
                        <a:rPr lang="en-US" b="1" dirty="0" smtClean="0"/>
                        <a:t>Facilities</a:t>
                      </a:r>
                      <a:r>
                        <a:rPr lang="en-US" b="1" baseline="0" dirty="0" smtClean="0"/>
                        <a:t> technician, </a:t>
                      </a:r>
                      <a:r>
                        <a:rPr lang="en-US" sz="1800" b="1" kern="1200" dirty="0" smtClean="0">
                          <a:solidFill>
                            <a:schemeClr val="tx1"/>
                          </a:solidFill>
                          <a:latin typeface="+mn-lt"/>
                          <a:ea typeface="+mn-ea"/>
                          <a:cs typeface="+mn-cs"/>
                        </a:rPr>
                        <a:t>Corporate Scientific Professionals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5292724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6184</TotalTime>
  <Words>1045</Words>
  <Application>Microsoft Office PowerPoint</Application>
  <PresentationFormat>Widescreen</PresentationFormat>
  <Paragraphs>296</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 Math</vt:lpstr>
      <vt:lpstr>Century Gothic</vt:lpstr>
      <vt:lpstr>Comic Sans MS</vt:lpstr>
      <vt:lpstr>Geneva</vt:lpstr>
      <vt:lpstr>Wingdings</vt:lpstr>
      <vt:lpstr>Wingdings 3</vt:lpstr>
      <vt:lpstr>Wisp</vt:lpstr>
      <vt:lpstr>PowerPoint Presentation</vt:lpstr>
      <vt:lpstr>Objectives</vt:lpstr>
      <vt:lpstr>Bioscience and its disciplines  Bioscience results in creating products that cure diseases, ensure that we have safe and abundant food and water, and contribute to creating new fuels.          </vt:lpstr>
      <vt:lpstr>Skills required for Biotechnicians</vt:lpstr>
      <vt:lpstr>Biotech Facts – US Department of Labor</vt:lpstr>
      <vt:lpstr>Biotech Facts – US Department of Labor</vt:lpstr>
      <vt:lpstr>Biotech Facts – North Carolina</vt:lpstr>
      <vt:lpstr>Biotech Facts – North Carolina</vt:lpstr>
      <vt:lpstr>Career Path for Biotech</vt:lpstr>
      <vt:lpstr>Current Biotech Resources</vt:lpstr>
      <vt:lpstr>Proposed Mobilization Efforts</vt:lpstr>
      <vt:lpstr>Biotechnology made easy using learning modules</vt:lpstr>
      <vt:lpstr>Clone a mouse – Virtual lab training  for students </vt:lpstr>
      <vt:lpstr>Summary</vt:lpstr>
      <vt:lpstr> </vt:lpstr>
      <vt:lpstr>The BIFP Experience    </vt:lpstr>
      <vt:lpstr>PowerPoint Presentation</vt:lpstr>
      <vt:lpstr>PowerPoint Presentation</vt:lpstr>
      <vt:lpstr>BIOSCIENCES INDUSTRY FELLOWSHIP PROGRAM                      JUNE 2-27,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savitha pinnepalli</dc:creator>
  <cp:lastModifiedBy>Russel Read</cp:lastModifiedBy>
  <cp:revision>386</cp:revision>
  <cp:lastPrinted>2014-06-27T13:30:45Z</cp:lastPrinted>
  <dcterms:created xsi:type="dcterms:W3CDTF">2014-06-06T21:35:17Z</dcterms:created>
  <dcterms:modified xsi:type="dcterms:W3CDTF">2014-11-25T13:44:12Z</dcterms:modified>
</cp:coreProperties>
</file>